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Lst>
  <p:sldSz cx="6858000" cy="12192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ED5374A-42EF-A79F-3193-6793A59BD3BA}" v="72" dt="2023-08-03T01:17:59.537"/>
    <p1510:client id="{74822C8D-691D-F07E-6D8F-2A0228FC655E}" v="69" dt="2023-07-16T17:48:15.965"/>
    <p1510:client id="{FFA6CC7E-C0C0-45B4-883E-AB74A3F05DCB}" v="68" dt="2023-07-03T20:57:58.81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4660"/>
  </p:normalViewPr>
  <p:slideViewPr>
    <p:cSldViewPr snapToGrid="0">
      <p:cViewPr>
        <p:scale>
          <a:sx n="100" d="100"/>
          <a:sy n="100" d="100"/>
        </p:scale>
        <p:origin x="1603"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 Id="rId9"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oss, Jabal" userId="S::mossja1@richmond.k12.ga.us::5e2b6178-bd45-41ca-a2a1-3fec92cfc33e" providerId="AD" clId="Web-{1ED5374A-42EF-A79F-3193-6793A59BD3BA}"/>
    <pc:docChg chg="modSld">
      <pc:chgData name="Moss, Jabal" userId="S::mossja1@richmond.k12.ga.us::5e2b6178-bd45-41ca-a2a1-3fec92cfc33e" providerId="AD" clId="Web-{1ED5374A-42EF-A79F-3193-6793A59BD3BA}" dt="2023-08-03T01:17:55.568" v="67"/>
      <pc:docMkLst>
        <pc:docMk/>
      </pc:docMkLst>
      <pc:sldChg chg="modSp">
        <pc:chgData name="Moss, Jabal" userId="S::mossja1@richmond.k12.ga.us::5e2b6178-bd45-41ca-a2a1-3fec92cfc33e" providerId="AD" clId="Web-{1ED5374A-42EF-A79F-3193-6793A59BD3BA}" dt="2023-08-03T01:17:55.568" v="67"/>
        <pc:sldMkLst>
          <pc:docMk/>
          <pc:sldMk cId="310778292" sldId="256"/>
        </pc:sldMkLst>
        <pc:graphicFrameChg chg="mod modGraphic">
          <ac:chgData name="Moss, Jabal" userId="S::mossja1@richmond.k12.ga.us::5e2b6178-bd45-41ca-a2a1-3fec92cfc33e" providerId="AD" clId="Web-{1ED5374A-42EF-A79F-3193-6793A59BD3BA}" dt="2023-08-03T01:17:55.568" v="67"/>
          <ac:graphicFrameMkLst>
            <pc:docMk/>
            <pc:sldMk cId="310778292" sldId="256"/>
            <ac:graphicFrameMk id="15" creationId="{EF393214-838E-89F4-0BF9-723AEDBDDBFD}"/>
          </ac:graphicFrameMkLst>
        </pc:graphicFrameChg>
      </pc:sldChg>
    </pc:docChg>
  </pc:docChgLst>
  <pc:docChgLst>
    <pc:chgData name="Moss, Jabal" userId="S::mossja1@richmond.k12.ga.us::5e2b6178-bd45-41ca-a2a1-3fec92cfc33e" providerId="AD" clId="Web-{74822C8D-691D-F07E-6D8F-2A0228FC655E}"/>
    <pc:docChg chg="modSld">
      <pc:chgData name="Moss, Jabal" userId="S::mossja1@richmond.k12.ga.us::5e2b6178-bd45-41ca-a2a1-3fec92cfc33e" providerId="AD" clId="Web-{74822C8D-691D-F07E-6D8F-2A0228FC655E}" dt="2023-07-16T17:48:15.965" v="48"/>
      <pc:docMkLst>
        <pc:docMk/>
      </pc:docMkLst>
      <pc:sldChg chg="modSp">
        <pc:chgData name="Moss, Jabal" userId="S::mossja1@richmond.k12.ga.us::5e2b6178-bd45-41ca-a2a1-3fec92cfc33e" providerId="AD" clId="Web-{74822C8D-691D-F07E-6D8F-2A0228FC655E}" dt="2023-07-16T17:48:15.965" v="48"/>
        <pc:sldMkLst>
          <pc:docMk/>
          <pc:sldMk cId="310778292" sldId="256"/>
        </pc:sldMkLst>
        <pc:spChg chg="mod">
          <ac:chgData name="Moss, Jabal" userId="S::mossja1@richmond.k12.ga.us::5e2b6178-bd45-41ca-a2a1-3fec92cfc33e" providerId="AD" clId="Web-{74822C8D-691D-F07E-6D8F-2A0228FC655E}" dt="2023-07-16T17:40:03.125" v="16" actId="20577"/>
          <ac:spMkLst>
            <pc:docMk/>
            <pc:sldMk cId="310778292" sldId="256"/>
            <ac:spMk id="4" creationId="{50ACED28-76BA-871C-F840-7418BC273D90}"/>
          </ac:spMkLst>
        </pc:spChg>
        <pc:spChg chg="mod">
          <ac:chgData name="Moss, Jabal" userId="S::mossja1@richmond.k12.ga.us::5e2b6178-bd45-41ca-a2a1-3fec92cfc33e" providerId="AD" clId="Web-{74822C8D-691D-F07E-6D8F-2A0228FC655E}" dt="2023-07-16T17:46:57.776" v="24" actId="1076"/>
          <ac:spMkLst>
            <pc:docMk/>
            <pc:sldMk cId="310778292" sldId="256"/>
            <ac:spMk id="14" creationId="{96D4BF3F-E534-C057-E497-D7881953E3C9}"/>
          </ac:spMkLst>
        </pc:spChg>
        <pc:graphicFrameChg chg="mod modGraphic">
          <ac:chgData name="Moss, Jabal" userId="S::mossja1@richmond.k12.ga.us::5e2b6178-bd45-41ca-a2a1-3fec92cfc33e" providerId="AD" clId="Web-{74822C8D-691D-F07E-6D8F-2A0228FC655E}" dt="2023-07-16T17:48:15.965" v="48"/>
          <ac:graphicFrameMkLst>
            <pc:docMk/>
            <pc:sldMk cId="310778292" sldId="256"/>
            <ac:graphicFrameMk id="15" creationId="{EF393214-838E-89F4-0BF9-723AEDBDDBFD}"/>
          </ac:graphicFrameMkLst>
        </pc:graphicFrame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995312"/>
            <a:ext cx="5829300" cy="4244622"/>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6403623"/>
            <a:ext cx="5143500" cy="2943577"/>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07ECD88-02A0-411E-8971-97C987D4D2F8}" type="datetimeFigureOut">
              <a:rPr lang="en-US" smtClean="0"/>
              <a:t>8/2/2023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CAE9C9C-7946-4B01-94B7-A7D6B7797444}" type="slidenum">
              <a:rPr lang="en-US" smtClean="0"/>
              <a:t>‹#›</a:t>
            </a:fld>
            <a:endParaRPr lang="en-US"/>
          </a:p>
        </p:txBody>
      </p:sp>
    </p:spTree>
    <p:extLst>
      <p:ext uri="{BB962C8B-B14F-4D97-AF65-F5344CB8AC3E}">
        <p14:creationId xmlns:p14="http://schemas.microsoft.com/office/powerpoint/2010/main" val="41010139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07ECD88-02A0-411E-8971-97C987D4D2F8}" type="datetimeFigureOut">
              <a:rPr lang="en-US" smtClean="0"/>
              <a:t>8/2/2023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CAE9C9C-7946-4B01-94B7-A7D6B7797444}" type="slidenum">
              <a:rPr lang="en-US" smtClean="0"/>
              <a:t>‹#›</a:t>
            </a:fld>
            <a:endParaRPr lang="en-US"/>
          </a:p>
        </p:txBody>
      </p:sp>
    </p:spTree>
    <p:extLst>
      <p:ext uri="{BB962C8B-B14F-4D97-AF65-F5344CB8AC3E}">
        <p14:creationId xmlns:p14="http://schemas.microsoft.com/office/powerpoint/2010/main" val="30959563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649111"/>
            <a:ext cx="1478756" cy="10332156"/>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649111"/>
            <a:ext cx="4350544" cy="1033215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07ECD88-02A0-411E-8971-97C987D4D2F8}" type="datetimeFigureOut">
              <a:rPr lang="en-US" smtClean="0"/>
              <a:t>8/2/2023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CAE9C9C-7946-4B01-94B7-A7D6B7797444}" type="slidenum">
              <a:rPr lang="en-US" smtClean="0"/>
              <a:t>‹#›</a:t>
            </a:fld>
            <a:endParaRPr lang="en-US"/>
          </a:p>
        </p:txBody>
      </p:sp>
    </p:spTree>
    <p:extLst>
      <p:ext uri="{BB962C8B-B14F-4D97-AF65-F5344CB8AC3E}">
        <p14:creationId xmlns:p14="http://schemas.microsoft.com/office/powerpoint/2010/main" val="12196659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07ECD88-02A0-411E-8971-97C987D4D2F8}" type="datetimeFigureOut">
              <a:rPr lang="en-US" smtClean="0"/>
              <a:t>8/2/2023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CAE9C9C-7946-4B01-94B7-A7D6B7797444}" type="slidenum">
              <a:rPr lang="en-US" smtClean="0"/>
              <a:t>‹#›</a:t>
            </a:fld>
            <a:endParaRPr lang="en-US"/>
          </a:p>
        </p:txBody>
      </p:sp>
    </p:spTree>
    <p:extLst>
      <p:ext uri="{BB962C8B-B14F-4D97-AF65-F5344CB8AC3E}">
        <p14:creationId xmlns:p14="http://schemas.microsoft.com/office/powerpoint/2010/main" val="15594109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3039537"/>
            <a:ext cx="5915025" cy="5071532"/>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8159048"/>
            <a:ext cx="5915025" cy="266699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07ECD88-02A0-411E-8971-97C987D4D2F8}" type="datetimeFigureOut">
              <a:rPr lang="en-US" smtClean="0"/>
              <a:t>8/2/2023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CAE9C9C-7946-4B01-94B7-A7D6B7797444}" type="slidenum">
              <a:rPr lang="en-US" smtClean="0"/>
              <a:t>‹#›</a:t>
            </a:fld>
            <a:endParaRPr lang="en-US"/>
          </a:p>
        </p:txBody>
      </p:sp>
    </p:spTree>
    <p:extLst>
      <p:ext uri="{BB962C8B-B14F-4D97-AF65-F5344CB8AC3E}">
        <p14:creationId xmlns:p14="http://schemas.microsoft.com/office/powerpoint/2010/main" val="39161037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3245556"/>
            <a:ext cx="2914650" cy="77357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3245556"/>
            <a:ext cx="2914650" cy="77357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07ECD88-02A0-411E-8971-97C987D4D2F8}" type="datetimeFigureOut">
              <a:rPr lang="en-US" smtClean="0"/>
              <a:t>8/2/2023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CAE9C9C-7946-4B01-94B7-A7D6B7797444}" type="slidenum">
              <a:rPr lang="en-US" smtClean="0"/>
              <a:t>‹#›</a:t>
            </a:fld>
            <a:endParaRPr lang="en-US"/>
          </a:p>
        </p:txBody>
      </p:sp>
    </p:spTree>
    <p:extLst>
      <p:ext uri="{BB962C8B-B14F-4D97-AF65-F5344CB8AC3E}">
        <p14:creationId xmlns:p14="http://schemas.microsoft.com/office/powerpoint/2010/main" val="5209393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649114"/>
            <a:ext cx="5915025" cy="2356556"/>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988734"/>
            <a:ext cx="2901255" cy="146473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4453467"/>
            <a:ext cx="2901255" cy="65503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988734"/>
            <a:ext cx="2915543" cy="146473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4453467"/>
            <a:ext cx="2915543" cy="65503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07ECD88-02A0-411E-8971-97C987D4D2F8}" type="datetimeFigureOut">
              <a:rPr lang="en-US" smtClean="0"/>
              <a:t>8/2/2023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CAE9C9C-7946-4B01-94B7-A7D6B7797444}" type="slidenum">
              <a:rPr lang="en-US" smtClean="0"/>
              <a:t>‹#›</a:t>
            </a:fld>
            <a:endParaRPr lang="en-US"/>
          </a:p>
        </p:txBody>
      </p:sp>
    </p:spTree>
    <p:extLst>
      <p:ext uri="{BB962C8B-B14F-4D97-AF65-F5344CB8AC3E}">
        <p14:creationId xmlns:p14="http://schemas.microsoft.com/office/powerpoint/2010/main" val="12411168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07ECD88-02A0-411E-8971-97C987D4D2F8}" type="datetimeFigureOut">
              <a:rPr lang="en-US" smtClean="0"/>
              <a:t>8/2/2023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CAE9C9C-7946-4B01-94B7-A7D6B7797444}" type="slidenum">
              <a:rPr lang="en-US" smtClean="0"/>
              <a:t>‹#›</a:t>
            </a:fld>
            <a:endParaRPr lang="en-US"/>
          </a:p>
        </p:txBody>
      </p:sp>
    </p:spTree>
    <p:extLst>
      <p:ext uri="{BB962C8B-B14F-4D97-AF65-F5344CB8AC3E}">
        <p14:creationId xmlns:p14="http://schemas.microsoft.com/office/powerpoint/2010/main" val="34738305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07ECD88-02A0-411E-8971-97C987D4D2F8}" type="datetimeFigureOut">
              <a:rPr lang="en-US" smtClean="0"/>
              <a:t>8/2/2023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CAE9C9C-7946-4B01-94B7-A7D6B7797444}" type="slidenum">
              <a:rPr lang="en-US" smtClean="0"/>
              <a:t>‹#›</a:t>
            </a:fld>
            <a:endParaRPr lang="en-US"/>
          </a:p>
        </p:txBody>
      </p:sp>
    </p:spTree>
    <p:extLst>
      <p:ext uri="{BB962C8B-B14F-4D97-AF65-F5344CB8AC3E}">
        <p14:creationId xmlns:p14="http://schemas.microsoft.com/office/powerpoint/2010/main" val="31934669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812800"/>
            <a:ext cx="2211884" cy="28448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755425"/>
            <a:ext cx="3471863" cy="8664222"/>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3657600"/>
            <a:ext cx="2211884" cy="6776156"/>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A07ECD88-02A0-411E-8971-97C987D4D2F8}" type="datetimeFigureOut">
              <a:rPr lang="en-US" smtClean="0"/>
              <a:t>8/2/2023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CAE9C9C-7946-4B01-94B7-A7D6B7797444}" type="slidenum">
              <a:rPr lang="en-US" smtClean="0"/>
              <a:t>‹#›</a:t>
            </a:fld>
            <a:endParaRPr lang="en-US"/>
          </a:p>
        </p:txBody>
      </p:sp>
    </p:spTree>
    <p:extLst>
      <p:ext uri="{BB962C8B-B14F-4D97-AF65-F5344CB8AC3E}">
        <p14:creationId xmlns:p14="http://schemas.microsoft.com/office/powerpoint/2010/main" val="11496887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812800"/>
            <a:ext cx="2211884" cy="28448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755425"/>
            <a:ext cx="3471863" cy="8664222"/>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3657600"/>
            <a:ext cx="2211884" cy="6776156"/>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A07ECD88-02A0-411E-8971-97C987D4D2F8}" type="datetimeFigureOut">
              <a:rPr lang="en-US" smtClean="0"/>
              <a:t>8/2/2023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CAE9C9C-7946-4B01-94B7-A7D6B7797444}" type="slidenum">
              <a:rPr lang="en-US" smtClean="0"/>
              <a:t>‹#›</a:t>
            </a:fld>
            <a:endParaRPr lang="en-US"/>
          </a:p>
        </p:txBody>
      </p:sp>
    </p:spTree>
    <p:extLst>
      <p:ext uri="{BB962C8B-B14F-4D97-AF65-F5344CB8AC3E}">
        <p14:creationId xmlns:p14="http://schemas.microsoft.com/office/powerpoint/2010/main" val="31711742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649114"/>
            <a:ext cx="5915025" cy="235655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3245556"/>
            <a:ext cx="5915025" cy="773571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11300181"/>
            <a:ext cx="1543050" cy="649111"/>
          </a:xfrm>
          <a:prstGeom prst="rect">
            <a:avLst/>
          </a:prstGeom>
        </p:spPr>
        <p:txBody>
          <a:bodyPr vert="horz" lIns="91440" tIns="45720" rIns="91440" bIns="45720" rtlCol="0" anchor="ctr"/>
          <a:lstStyle>
            <a:lvl1pPr algn="l">
              <a:defRPr sz="900">
                <a:solidFill>
                  <a:schemeClr val="tx1">
                    <a:tint val="75000"/>
                  </a:schemeClr>
                </a:solidFill>
              </a:defRPr>
            </a:lvl1pPr>
          </a:lstStyle>
          <a:p>
            <a:fld id="{A07ECD88-02A0-411E-8971-97C987D4D2F8}" type="datetimeFigureOut">
              <a:rPr lang="en-US" smtClean="0"/>
              <a:t>8/2/2023</a:t>
            </a:fld>
            <a:endParaRPr lang="en-US"/>
          </a:p>
        </p:txBody>
      </p:sp>
      <p:sp>
        <p:nvSpPr>
          <p:cNvPr id="5" name="Footer Placeholder 4"/>
          <p:cNvSpPr>
            <a:spLocks noGrp="1"/>
          </p:cNvSpPr>
          <p:nvPr>
            <p:ph type="ftr" sz="quarter" idx="3"/>
          </p:nvPr>
        </p:nvSpPr>
        <p:spPr>
          <a:xfrm>
            <a:off x="2271713" y="11300181"/>
            <a:ext cx="2314575" cy="649111"/>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43463" y="11300181"/>
            <a:ext cx="1543050" cy="649111"/>
          </a:xfrm>
          <a:prstGeom prst="rect">
            <a:avLst/>
          </a:prstGeom>
        </p:spPr>
        <p:txBody>
          <a:bodyPr vert="horz" lIns="91440" tIns="45720" rIns="91440" bIns="45720" rtlCol="0" anchor="ctr"/>
          <a:lstStyle>
            <a:lvl1pPr algn="r">
              <a:defRPr sz="900">
                <a:solidFill>
                  <a:schemeClr val="tx1">
                    <a:tint val="75000"/>
                  </a:schemeClr>
                </a:solidFill>
              </a:defRPr>
            </a:lvl1pPr>
          </a:lstStyle>
          <a:p>
            <a:fld id="{BCAE9C9C-7946-4B01-94B7-A7D6B7797444}" type="slidenum">
              <a:rPr lang="en-US" smtClean="0"/>
              <a:t>‹#›</a:t>
            </a:fld>
            <a:endParaRPr lang="en-US"/>
          </a:p>
        </p:txBody>
      </p:sp>
    </p:spTree>
    <p:extLst>
      <p:ext uri="{BB962C8B-B14F-4D97-AF65-F5344CB8AC3E}">
        <p14:creationId xmlns:p14="http://schemas.microsoft.com/office/powerpoint/2010/main" val="311206754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hyperlink" Target="https://math.libretexts.org/Bookshelves/PreAlgebra/Book:_Prealgebra_(OpenStax)/09:_Math_Models_and_Geometry/9.0S:_9.S:_Math_Models_and_Geometry_(Summary)" TargetMode="External"/><Relationship Id="rId7" Type="http://schemas.openxmlformats.org/officeDocument/2006/relationships/image" Target="../media/image5.png"/><Relationship Id="rId2"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image" Target="../media/image4.jpeg"/><Relationship Id="rId11" Type="http://schemas.openxmlformats.org/officeDocument/2006/relationships/image" Target="../media/image9.png"/><Relationship Id="rId5" Type="http://schemas.openxmlformats.org/officeDocument/2006/relationships/image" Target="../media/image3.pn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png"/></Relationships>
</file>

<file path=ppt/slides/_rels/slide2.xml.rels><?xml version="1.0" encoding="UTF-8" standalone="yes"?>
<Relationships xmlns="http://schemas.openxmlformats.org/package/2006/relationships"><Relationship Id="rId3" Type="http://schemas.openxmlformats.org/officeDocument/2006/relationships/hyperlink" Target="https://openclipart.org/detail/101707" TargetMode="External"/><Relationship Id="rId2" Type="http://schemas.openxmlformats.org/officeDocument/2006/relationships/image" Target="../media/image10.png"/><Relationship Id="rId1" Type="http://schemas.openxmlformats.org/officeDocument/2006/relationships/slideLayout" Target="../slideLayouts/slideLayout2.xml"/><Relationship Id="rId4" Type="http://schemas.openxmlformats.org/officeDocument/2006/relationships/image" Target="../media/image1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50ACED28-76BA-871C-F840-7418BC273D90}"/>
              </a:ext>
            </a:extLst>
          </p:cNvPr>
          <p:cNvSpPr txBox="1"/>
          <p:nvPr/>
        </p:nvSpPr>
        <p:spPr>
          <a:xfrm>
            <a:off x="429209" y="323461"/>
            <a:ext cx="6189306" cy="646331"/>
          </a:xfrm>
          <a:prstGeom prst="rect">
            <a:avLst/>
          </a:prstGeom>
          <a:solidFill>
            <a:schemeClr val="accent1"/>
          </a:solidFill>
        </p:spPr>
        <p:txBody>
          <a:bodyPr wrap="square" lIns="91440" tIns="45720" rIns="91440" bIns="45720" rtlCol="0" anchor="t">
            <a:spAutoFit/>
          </a:bodyPr>
          <a:lstStyle/>
          <a:p>
            <a:pPr algn="ctr"/>
            <a:r>
              <a:rPr lang="en-US" dirty="0">
                <a:latin typeface="Baguet Script"/>
              </a:rPr>
              <a:t>Enhanced Algebra with Mr. Moss</a:t>
            </a:r>
          </a:p>
          <a:p>
            <a:pPr algn="ctr"/>
            <a:r>
              <a:rPr lang="en-US">
                <a:latin typeface="Baguet Script" panose="020F0502020204030204" pitchFamily="2" charset="0"/>
              </a:rPr>
              <a:t>“The            for </a:t>
            </a:r>
            <a:r>
              <a:rPr lang="en-US" dirty="0">
                <a:latin typeface="Baguet Script" panose="020F0502020204030204" pitchFamily="2" charset="0"/>
              </a:rPr>
              <a:t>success is the TRY-angle.”</a:t>
            </a:r>
          </a:p>
        </p:txBody>
      </p:sp>
      <p:pic>
        <p:nvPicPr>
          <p:cNvPr id="12" name="Picture 11" descr="A picture containing line, screenshot, design&#10;&#10;Description automatically generated">
            <a:extLst>
              <a:ext uri="{FF2B5EF4-FFF2-40B4-BE49-F238E27FC236}">
                <a16:creationId xmlns:a16="http://schemas.microsoft.com/office/drawing/2014/main" id="{31571FBB-8F15-FDA7-8866-E750A7E054A2}"/>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2195838" y="646626"/>
            <a:ext cx="354529" cy="230155"/>
          </a:xfrm>
          <a:prstGeom prst="rect">
            <a:avLst/>
          </a:prstGeom>
        </p:spPr>
      </p:pic>
      <p:sp>
        <p:nvSpPr>
          <p:cNvPr id="14" name="TextBox 13">
            <a:extLst>
              <a:ext uri="{FF2B5EF4-FFF2-40B4-BE49-F238E27FC236}">
                <a16:creationId xmlns:a16="http://schemas.microsoft.com/office/drawing/2014/main" id="{96D4BF3F-E534-C057-E497-D7881953E3C9}"/>
              </a:ext>
            </a:extLst>
          </p:cNvPr>
          <p:cNvSpPr txBox="1"/>
          <p:nvPr/>
        </p:nvSpPr>
        <p:spPr>
          <a:xfrm>
            <a:off x="429210" y="1006859"/>
            <a:ext cx="6189305" cy="1384995"/>
          </a:xfrm>
          <a:prstGeom prst="rect">
            <a:avLst/>
          </a:prstGeom>
          <a:noFill/>
        </p:spPr>
        <p:txBody>
          <a:bodyPr wrap="square" lIns="91440" tIns="45720" rIns="91440" bIns="45720" rtlCol="0" anchor="t">
            <a:spAutoFit/>
          </a:bodyPr>
          <a:lstStyle/>
          <a:p>
            <a:r>
              <a:rPr lang="en-US" dirty="0">
                <a:latin typeface="Baguet Script"/>
              </a:rPr>
              <a:t>WELCOME TO ENHANCED ALGEBRA! </a:t>
            </a:r>
            <a:r>
              <a:rPr lang="en-US" sz="1100" dirty="0">
                <a:effectLst/>
                <a:latin typeface="Times New Roman"/>
                <a:ea typeface="+mn-lt"/>
                <a:cs typeface="+mn-lt"/>
              </a:rPr>
              <a:t>In this course, students will create, interpret, solve, and graph linear equations and inequalities in one variable and </a:t>
            </a:r>
            <a:r>
              <a:rPr lang="en-US" sz="1100" dirty="0">
                <a:latin typeface="Times New Roman"/>
                <a:ea typeface="+mn-lt"/>
                <a:cs typeface="+mn-lt"/>
              </a:rPr>
              <a:t>nonlinear (quadratic </a:t>
            </a:r>
            <a:r>
              <a:rPr lang="en-US" sz="1100" dirty="0">
                <a:effectLst/>
                <a:latin typeface="Times New Roman"/>
                <a:ea typeface="+mn-lt"/>
                <a:cs typeface="+mn-lt"/>
              </a:rPr>
              <a:t>and </a:t>
            </a:r>
            <a:r>
              <a:rPr lang="en-US" sz="1100" dirty="0">
                <a:latin typeface="Times New Roman"/>
                <a:ea typeface="+mn-lt"/>
                <a:cs typeface="+mn-lt"/>
              </a:rPr>
              <a:t>exponential) </a:t>
            </a:r>
            <a:r>
              <a:rPr lang="en-US" sz="1100" dirty="0">
                <a:effectLst/>
                <a:latin typeface="Times New Roman"/>
                <a:ea typeface="+mn-lt"/>
                <a:cs typeface="+mn-lt"/>
              </a:rPr>
              <a:t>equations</a:t>
            </a:r>
            <a:r>
              <a:rPr lang="en-US" sz="1100" dirty="0">
                <a:latin typeface="Times New Roman"/>
                <a:ea typeface="+mn-lt"/>
                <a:cs typeface="+mn-lt"/>
              </a:rPr>
              <a:t> and functions. Students will interpret quadratic and exponential expressions. Students will continue to enhance </a:t>
            </a:r>
            <a:r>
              <a:rPr lang="en-US" sz="1100" dirty="0">
                <a:effectLst/>
                <a:latin typeface="Times New Roman"/>
                <a:ea typeface="+mn-lt"/>
                <a:cs typeface="+mn-lt"/>
              </a:rPr>
              <a:t>their </a:t>
            </a:r>
            <a:r>
              <a:rPr lang="en-US" sz="1100" dirty="0">
                <a:latin typeface="Times New Roman"/>
                <a:ea typeface="+mn-lt"/>
                <a:cs typeface="+mn-lt"/>
              </a:rPr>
              <a:t>algebraic </a:t>
            </a:r>
            <a:r>
              <a:rPr lang="en-US" sz="1100" dirty="0">
                <a:effectLst/>
                <a:latin typeface="Times New Roman"/>
                <a:ea typeface="+mn-lt"/>
                <a:cs typeface="+mn-lt"/>
              </a:rPr>
              <a:t>reasoning </a:t>
            </a:r>
            <a:r>
              <a:rPr lang="en-US" sz="1100" dirty="0">
                <a:latin typeface="Times New Roman"/>
                <a:ea typeface="+mn-lt"/>
                <a:cs typeface="+mn-lt"/>
              </a:rPr>
              <a:t>skills when analyzing </a:t>
            </a:r>
            <a:r>
              <a:rPr lang="en-US" sz="1100" dirty="0">
                <a:effectLst/>
                <a:latin typeface="Times New Roman"/>
                <a:ea typeface="+mn-lt"/>
                <a:cs typeface="+mn-lt"/>
              </a:rPr>
              <a:t>and </a:t>
            </a:r>
            <a:r>
              <a:rPr lang="en-US" sz="1100" dirty="0">
                <a:latin typeface="Times New Roman"/>
                <a:ea typeface="+mn-lt"/>
                <a:cs typeface="+mn-lt"/>
              </a:rPr>
              <a:t>applying a deep </a:t>
            </a:r>
            <a:r>
              <a:rPr lang="en-US" sz="1100" dirty="0">
                <a:effectLst/>
                <a:latin typeface="Times New Roman"/>
                <a:ea typeface="+mn-lt"/>
                <a:cs typeface="+mn-lt"/>
              </a:rPr>
              <a:t>understanding of </a:t>
            </a:r>
            <a:r>
              <a:rPr lang="en-US" sz="1100" dirty="0">
                <a:latin typeface="Times New Roman"/>
                <a:ea typeface="+mn-lt"/>
                <a:cs typeface="+mn-lt"/>
              </a:rPr>
              <a:t>systems of linear inequalities and sums and products </a:t>
            </a:r>
            <a:r>
              <a:rPr lang="en-US" sz="1100" dirty="0">
                <a:effectLst/>
                <a:latin typeface="Times New Roman"/>
                <a:ea typeface="+mn-lt"/>
                <a:cs typeface="+mn-lt"/>
              </a:rPr>
              <a:t>of </a:t>
            </a:r>
            <a:r>
              <a:rPr lang="en-US" sz="1100" dirty="0">
                <a:latin typeface="Times New Roman"/>
                <a:ea typeface="+mn-lt"/>
                <a:cs typeface="+mn-lt"/>
              </a:rPr>
              <a:t>rational and irrational </a:t>
            </a:r>
            <a:r>
              <a:rPr lang="en-US" sz="1100" b="0" i="0" dirty="0">
                <a:effectLst/>
                <a:latin typeface="Times New Roman"/>
                <a:ea typeface="+mn-lt"/>
                <a:cs typeface="+mn-lt"/>
              </a:rPr>
              <a:t>numbers</a:t>
            </a:r>
            <a:r>
              <a:rPr lang="en-US" sz="1100" dirty="0">
                <a:latin typeface="Times New Roman"/>
                <a:ea typeface="+mn-lt"/>
                <a:cs typeface="+mn-lt"/>
              </a:rPr>
              <a:t>. Students will</a:t>
            </a:r>
            <a:r>
              <a:rPr lang="en-US" sz="1100" b="0" i="0" dirty="0">
                <a:effectLst/>
                <a:latin typeface="Times New Roman"/>
                <a:ea typeface="+mn-lt"/>
                <a:cs typeface="+mn-lt"/>
              </a:rPr>
              <a:t> apply their </a:t>
            </a:r>
            <a:r>
              <a:rPr lang="en-US" sz="1100" dirty="0">
                <a:latin typeface="Times New Roman"/>
                <a:ea typeface="+mn-lt"/>
                <a:cs typeface="+mn-lt"/>
              </a:rPr>
              <a:t>algebraic and </a:t>
            </a:r>
            <a:r>
              <a:rPr lang="en-US" sz="1100" b="0" i="0" dirty="0">
                <a:effectLst/>
                <a:latin typeface="Times New Roman"/>
                <a:ea typeface="+mn-lt"/>
                <a:cs typeface="+mn-lt"/>
              </a:rPr>
              <a:t>geometric reasoning </a:t>
            </a:r>
            <a:r>
              <a:rPr lang="en-US" sz="1100" dirty="0">
                <a:latin typeface="Times New Roman"/>
                <a:ea typeface="+mn-lt"/>
                <a:cs typeface="+mn-lt"/>
              </a:rPr>
              <a:t>skills </a:t>
            </a:r>
            <a:r>
              <a:rPr lang="en-US" sz="1100" b="0" i="0" dirty="0">
                <a:effectLst/>
                <a:latin typeface="Times New Roman"/>
                <a:ea typeface="+mn-lt"/>
                <a:cs typeface="+mn-lt"/>
              </a:rPr>
              <a:t>to </a:t>
            </a:r>
            <a:r>
              <a:rPr lang="en-US" sz="1100" dirty="0">
                <a:latin typeface="Times New Roman"/>
                <a:ea typeface="+mn-lt"/>
                <a:cs typeface="+mn-lt"/>
              </a:rPr>
              <a:t>make sense of </a:t>
            </a:r>
            <a:r>
              <a:rPr lang="en-US" sz="1100" b="0" i="0" dirty="0">
                <a:effectLst/>
                <a:latin typeface="Times New Roman"/>
                <a:ea typeface="+mn-lt"/>
                <a:cs typeface="+mn-lt"/>
              </a:rPr>
              <a:t>problems involving </a:t>
            </a:r>
            <a:r>
              <a:rPr lang="en-US" sz="1100" dirty="0">
                <a:latin typeface="Times New Roman"/>
                <a:ea typeface="+mn-lt"/>
                <a:cs typeface="+mn-lt"/>
              </a:rPr>
              <a:t>distance, midpoint, slope, area, perimeter, and statistical reasoning</a:t>
            </a:r>
            <a:r>
              <a:rPr lang="en-US" sz="1100" b="0" i="0" dirty="0">
                <a:effectLst/>
                <a:latin typeface="Times New Roman"/>
                <a:ea typeface="+mn-lt"/>
                <a:cs typeface="+mn-lt"/>
              </a:rPr>
              <a:t>.</a:t>
            </a:r>
            <a:endParaRPr lang="en-US" sz="1100" dirty="0">
              <a:latin typeface="Times New Roman"/>
              <a:ea typeface="+mn-lt"/>
              <a:cs typeface="+mn-lt"/>
            </a:endParaRPr>
          </a:p>
        </p:txBody>
      </p:sp>
      <p:graphicFrame>
        <p:nvGraphicFramePr>
          <p:cNvPr id="15" name="Table 15">
            <a:extLst>
              <a:ext uri="{FF2B5EF4-FFF2-40B4-BE49-F238E27FC236}">
                <a16:creationId xmlns:a16="http://schemas.microsoft.com/office/drawing/2014/main" id="{EF393214-838E-89F4-0BF9-723AEDBDDBFD}"/>
              </a:ext>
            </a:extLst>
          </p:cNvPr>
          <p:cNvGraphicFramePr>
            <a:graphicFrameLocks noGrp="1"/>
          </p:cNvGraphicFramePr>
          <p:nvPr>
            <p:extLst>
              <p:ext uri="{D42A27DB-BD31-4B8C-83A1-F6EECF244321}">
                <p14:modId xmlns:p14="http://schemas.microsoft.com/office/powerpoint/2010/main" val="144149145"/>
              </p:ext>
            </p:extLst>
          </p:nvPr>
        </p:nvGraphicFramePr>
        <p:xfrm>
          <a:off x="429208" y="2398971"/>
          <a:ext cx="6033794" cy="2536123"/>
        </p:xfrm>
        <a:graphic>
          <a:graphicData uri="http://schemas.openxmlformats.org/drawingml/2006/table">
            <a:tbl>
              <a:tblPr firstRow="1" bandRow="1">
                <a:tableStyleId>{5C22544A-7EE6-4342-B048-85BDC9FD1C3A}</a:tableStyleId>
              </a:tblPr>
              <a:tblGrid>
                <a:gridCol w="3023119">
                  <a:extLst>
                    <a:ext uri="{9D8B030D-6E8A-4147-A177-3AD203B41FA5}">
                      <a16:colId xmlns:a16="http://schemas.microsoft.com/office/drawing/2014/main" val="280147408"/>
                    </a:ext>
                  </a:extLst>
                </a:gridCol>
                <a:gridCol w="3010675">
                  <a:extLst>
                    <a:ext uri="{9D8B030D-6E8A-4147-A177-3AD203B41FA5}">
                      <a16:colId xmlns:a16="http://schemas.microsoft.com/office/drawing/2014/main" val="2656187227"/>
                    </a:ext>
                  </a:extLst>
                </a:gridCol>
              </a:tblGrid>
              <a:tr h="2536123">
                <a:tc>
                  <a:txBody>
                    <a:bodyPr/>
                    <a:lstStyle/>
                    <a:p>
                      <a:r>
                        <a:rPr lang="en-US" dirty="0">
                          <a:solidFill>
                            <a:schemeClr val="tx1"/>
                          </a:solidFill>
                          <a:latin typeface="Baguet Script" panose="00000500000000000000" pitchFamily="2" charset="0"/>
                        </a:rPr>
                        <a:t>Contacting Me</a:t>
                      </a:r>
                      <a:r>
                        <a:rPr lang="en-US" dirty="0">
                          <a:solidFill>
                            <a:schemeClr val="tx1"/>
                          </a:solidFill>
                        </a:rPr>
                        <a:t>:</a:t>
                      </a:r>
                    </a:p>
                    <a:p>
                      <a:r>
                        <a:rPr lang="en-US" dirty="0">
                          <a:solidFill>
                            <a:schemeClr val="tx1"/>
                          </a:solidFill>
                        </a:rPr>
                        <a:t>         </a:t>
                      </a:r>
                      <a:r>
                        <a:rPr lang="en-US" sz="1100" b="0" dirty="0">
                          <a:solidFill>
                            <a:schemeClr val="tx1"/>
                          </a:solidFill>
                          <a:latin typeface="Times New Roman" panose="02020603050405020304" pitchFamily="18" charset="0"/>
                          <a:cs typeface="Times New Roman" panose="02020603050405020304" pitchFamily="18" charset="0"/>
                        </a:rPr>
                        <a:t>mossja1@boe.richmond.k12.ga.us</a:t>
                      </a:r>
                    </a:p>
                    <a:p>
                      <a:endParaRPr lang="en-US" sz="1100" b="0" dirty="0">
                        <a:solidFill>
                          <a:schemeClr val="tx1"/>
                        </a:solidFill>
                        <a:latin typeface="Times New Roman" panose="02020603050405020304" pitchFamily="18" charset="0"/>
                        <a:cs typeface="Times New Roman" panose="02020603050405020304" pitchFamily="18" charset="0"/>
                      </a:endParaRPr>
                    </a:p>
                    <a:p>
                      <a:r>
                        <a:rPr lang="en-US" sz="1100" b="0" dirty="0">
                          <a:solidFill>
                            <a:schemeClr val="tx1"/>
                          </a:solidFill>
                          <a:latin typeface="Times New Roman" panose="02020603050405020304" pitchFamily="18" charset="0"/>
                          <a:cs typeface="Times New Roman" panose="02020603050405020304" pitchFamily="18" charset="0"/>
                        </a:rPr>
                        <a:t>          (706) 796-4944 (school)  </a:t>
                      </a:r>
                    </a:p>
                    <a:p>
                      <a:endParaRPr lang="en-US" sz="1100" b="0" dirty="0">
                        <a:solidFill>
                          <a:schemeClr val="tx1"/>
                        </a:solidFill>
                        <a:latin typeface="Times New Roman" panose="02020603050405020304" pitchFamily="18" charset="0"/>
                        <a:cs typeface="Times New Roman" panose="02020603050405020304" pitchFamily="18" charset="0"/>
                      </a:endParaRPr>
                    </a:p>
                    <a:p>
                      <a:r>
                        <a:rPr lang="en-US" sz="1100" b="0" dirty="0">
                          <a:solidFill>
                            <a:schemeClr val="tx1"/>
                          </a:solidFill>
                          <a:latin typeface="Times New Roman" panose="02020603050405020304" pitchFamily="18" charset="0"/>
                          <a:cs typeface="Times New Roman" panose="02020603050405020304" pitchFamily="18" charset="0"/>
                        </a:rPr>
                        <a:t>          (762) 233-5874 (school cell)</a:t>
                      </a:r>
                    </a:p>
                    <a:p>
                      <a:endParaRPr lang="en-US" sz="1100" b="0" dirty="0">
                        <a:solidFill>
                          <a:schemeClr val="tx1"/>
                        </a:solidFill>
                        <a:latin typeface="Times New Roman" panose="02020603050405020304" pitchFamily="18" charset="0"/>
                        <a:cs typeface="Times New Roman" panose="02020603050405020304" pitchFamily="18" charset="0"/>
                      </a:endParaRPr>
                    </a:p>
                    <a:p>
                      <a:endParaRPr lang="en-US" sz="1100" b="0" dirty="0">
                        <a:solidFill>
                          <a:schemeClr val="tx1"/>
                        </a:solidFill>
                        <a:latin typeface="Times New Roman" panose="02020603050405020304" pitchFamily="18" charset="0"/>
                        <a:cs typeface="Times New Roman" panose="02020603050405020304" pitchFamily="18" charset="0"/>
                      </a:endParaRPr>
                    </a:p>
                    <a:p>
                      <a:r>
                        <a:rPr lang="en-US" sz="1100" b="0" dirty="0">
                          <a:solidFill>
                            <a:schemeClr val="tx1"/>
                          </a:solidFill>
                          <a:latin typeface="Times New Roman"/>
                          <a:cs typeface="Times New Roman"/>
                        </a:rPr>
                        <a:t>          81010; Text Message: @EAwithMoss </a:t>
                      </a:r>
                    </a:p>
                    <a:p>
                      <a:endParaRPr lang="en-US" sz="1100" dirty="0">
                        <a:solidFill>
                          <a:schemeClr val="tx1"/>
                        </a:solidFill>
                        <a:latin typeface="Times New Roman" panose="02020603050405020304" pitchFamily="18" charset="0"/>
                        <a:cs typeface="Times New Roman" panose="02020603050405020304" pitchFamily="18" charset="0"/>
                      </a:endParaRPr>
                    </a:p>
                    <a:p>
                      <a:r>
                        <a:rPr lang="en-US" sz="1100" dirty="0">
                          <a:solidFill>
                            <a:schemeClr val="tx1"/>
                          </a:solidFill>
                          <a:latin typeface="Times New Roman"/>
                          <a:cs typeface="Times New Roman"/>
                        </a:rPr>
                        <a:t>Office Hours: 10:10 am to 11:25 am</a:t>
                      </a:r>
                    </a:p>
                    <a:p>
                      <a:endParaRPr lang="en-US" sz="1100" dirty="0">
                        <a:solidFill>
                          <a:schemeClr val="tx1"/>
                        </a:solidFill>
                        <a:latin typeface="Times New Roman" panose="02020603050405020304" pitchFamily="18" charset="0"/>
                        <a:cs typeface="Times New Roman" panose="02020603050405020304" pitchFamily="18" charset="0"/>
                      </a:endParaRPr>
                    </a:p>
                    <a:p>
                      <a:r>
                        <a:rPr lang="en-US" sz="1100" dirty="0">
                          <a:solidFill>
                            <a:schemeClr val="tx1"/>
                          </a:solidFill>
                          <a:latin typeface="Times New Roman" panose="02020603050405020304" pitchFamily="18" charset="0"/>
                          <a:cs typeface="Times New Roman" panose="02020603050405020304" pitchFamily="18" charset="0"/>
                        </a:rPr>
                        <a:t>Note: I do not answer emails or phone calls after 5:45 pm or on weekends/holidays. </a:t>
                      </a:r>
                    </a:p>
                  </a:txBody>
                  <a:tcPr>
                    <a:lnL w="12700" cap="flat" cmpd="sng" algn="ctr">
                      <a:solidFill>
                        <a:schemeClr val="tx1"/>
                      </a:solidFill>
                      <a:prstDash val="dot"/>
                      <a:round/>
                      <a:headEnd type="none" w="med" len="med"/>
                      <a:tailEnd type="none" w="med" len="med"/>
                    </a:lnL>
                    <a:lnR w="12700" cap="flat" cmpd="sng" algn="ctr">
                      <a:solidFill>
                        <a:schemeClr val="tx1"/>
                      </a:solidFill>
                      <a:prstDash val="dot"/>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noFill/>
                  </a:tcPr>
                </a:tc>
                <a:tc>
                  <a:txBody>
                    <a:bodyPr/>
                    <a:lstStyle/>
                    <a:p>
                      <a:r>
                        <a:rPr lang="en-US" dirty="0">
                          <a:solidFill>
                            <a:schemeClr val="tx1"/>
                          </a:solidFill>
                          <a:latin typeface="Baguet Script" panose="00000500000000000000" pitchFamily="2" charset="0"/>
                        </a:rPr>
                        <a:t>Course Materials</a:t>
                      </a:r>
                      <a:r>
                        <a:rPr lang="en-US" dirty="0">
                          <a:solidFill>
                            <a:schemeClr val="tx1"/>
                          </a:solidFill>
                        </a:rPr>
                        <a:t>:</a:t>
                      </a:r>
                    </a:p>
                    <a:p>
                      <a:pPr marL="285750" indent="-285750">
                        <a:buFont typeface="Wingdings" panose="05000000000000000000" pitchFamily="2" charset="2"/>
                        <a:buChar char="q"/>
                      </a:pPr>
                      <a:r>
                        <a:rPr lang="en-US" sz="1100" b="0" dirty="0">
                          <a:solidFill>
                            <a:schemeClr val="tx1"/>
                          </a:solidFill>
                          <a:latin typeface="Times New Roman" panose="02020603050405020304" pitchFamily="18" charset="0"/>
                          <a:cs typeface="Times New Roman" panose="02020603050405020304" pitchFamily="18" charset="0"/>
                        </a:rPr>
                        <a:t>3- inch binder and a Composition Notebook</a:t>
                      </a:r>
                    </a:p>
                    <a:p>
                      <a:pPr marL="285750" indent="-285750">
                        <a:buFont typeface="Wingdings" panose="05000000000000000000" pitchFamily="2" charset="2"/>
                        <a:buChar char="q"/>
                      </a:pPr>
                      <a:r>
                        <a:rPr lang="en-US" sz="1100" b="0" dirty="0">
                          <a:solidFill>
                            <a:schemeClr val="tx1"/>
                          </a:solidFill>
                          <a:latin typeface="Times New Roman" panose="02020603050405020304" pitchFamily="18" charset="0"/>
                          <a:cs typeface="Times New Roman" panose="02020603050405020304" pitchFamily="18" charset="0"/>
                        </a:rPr>
                        <a:t>5 dividers and College Rule Paper</a:t>
                      </a:r>
                    </a:p>
                    <a:p>
                      <a:pPr marL="285750" indent="-285750">
                        <a:buFont typeface="Wingdings" panose="05000000000000000000" pitchFamily="2" charset="2"/>
                        <a:buChar char="q"/>
                      </a:pPr>
                      <a:r>
                        <a:rPr lang="en-US" sz="1100" b="0" dirty="0">
                          <a:solidFill>
                            <a:schemeClr val="tx1"/>
                          </a:solidFill>
                          <a:latin typeface="Times New Roman" panose="02020603050405020304" pitchFamily="18" charset="0"/>
                          <a:cs typeface="Times New Roman" panose="02020603050405020304" pitchFamily="18" charset="0"/>
                        </a:rPr>
                        <a:t>Pencils, Highlighters, and Colored Pencils</a:t>
                      </a:r>
                    </a:p>
                    <a:p>
                      <a:pPr marL="285750" indent="-285750">
                        <a:buFont typeface="Wingdings" panose="05000000000000000000" pitchFamily="2" charset="2"/>
                        <a:buChar char="q"/>
                      </a:pPr>
                      <a:r>
                        <a:rPr lang="en-US" sz="1100" b="0" dirty="0">
                          <a:solidFill>
                            <a:schemeClr val="tx1"/>
                          </a:solidFill>
                          <a:latin typeface="Times New Roman" panose="02020603050405020304" pitchFamily="18" charset="0"/>
                          <a:cs typeface="Times New Roman" panose="02020603050405020304" pitchFamily="18" charset="0"/>
                        </a:rPr>
                        <a:t>Red and Blue Ink Pens</a:t>
                      </a:r>
                    </a:p>
                    <a:p>
                      <a:pPr marL="285750" indent="-285750">
                        <a:buFont typeface="Wingdings" panose="05000000000000000000" pitchFamily="2" charset="2"/>
                        <a:buChar char="q"/>
                      </a:pPr>
                      <a:r>
                        <a:rPr lang="en-US" sz="1100" b="0" dirty="0">
                          <a:solidFill>
                            <a:schemeClr val="tx1"/>
                          </a:solidFill>
                          <a:latin typeface="Times New Roman"/>
                          <a:cs typeface="Times New Roman"/>
                        </a:rPr>
                        <a:t>Earbuds and Index Cards</a:t>
                      </a:r>
                    </a:p>
                    <a:p>
                      <a:r>
                        <a:rPr lang="en-US" sz="1100" u="sng" dirty="0">
                          <a:solidFill>
                            <a:schemeClr val="tx1"/>
                          </a:solidFill>
                          <a:latin typeface="Times New Roman" panose="02020603050405020304" pitchFamily="18" charset="0"/>
                          <a:cs typeface="Times New Roman" panose="02020603050405020304" pitchFamily="18" charset="0"/>
                        </a:rPr>
                        <a:t>Optional Book (for Home Use):</a:t>
                      </a:r>
                      <a:r>
                        <a:rPr lang="en-US" sz="1100" dirty="0">
                          <a:solidFill>
                            <a:schemeClr val="tx1"/>
                          </a:solidFill>
                          <a:latin typeface="Times New Roman" panose="02020603050405020304" pitchFamily="18" charset="0"/>
                          <a:cs typeface="Times New Roman" panose="02020603050405020304" pitchFamily="18" charset="0"/>
                        </a:rPr>
                        <a:t> Everything you need to ACE Pre-Algebra and Algebra 1 in One Big Fat Notebook. </a:t>
                      </a:r>
                    </a:p>
                  </a:txBody>
                  <a:tcPr>
                    <a:lnL w="12700" cap="flat" cmpd="sng" algn="ctr">
                      <a:solidFill>
                        <a:schemeClr val="tx1"/>
                      </a:solidFill>
                      <a:prstDash val="dot"/>
                      <a:round/>
                      <a:headEnd type="none" w="med" len="med"/>
                      <a:tailEnd type="none" w="med" len="med"/>
                    </a:lnL>
                    <a:lnR w="12700" cap="flat" cmpd="sng" algn="ctr">
                      <a:solidFill>
                        <a:schemeClr val="tx1"/>
                      </a:solidFill>
                      <a:prstDash val="dot"/>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dot"/>
                      <a:round/>
                      <a:headEnd type="none" w="med" len="med"/>
                      <a:tailEnd type="none" w="med" len="med"/>
                    </a:lnB>
                    <a:noFill/>
                  </a:tcPr>
                </a:tc>
                <a:extLst>
                  <a:ext uri="{0D108BD9-81ED-4DB2-BD59-A6C34878D82A}">
                    <a16:rowId xmlns:a16="http://schemas.microsoft.com/office/drawing/2014/main" val="3316111161"/>
                  </a:ext>
                </a:extLst>
              </a:tr>
            </a:tbl>
          </a:graphicData>
        </a:graphic>
      </p:graphicFrame>
      <p:pic>
        <p:nvPicPr>
          <p:cNvPr id="17" name="Picture 16" descr="A picture containing symbol, line, white, font&#10;&#10;Description automatically generated">
            <a:extLst>
              <a:ext uri="{FF2B5EF4-FFF2-40B4-BE49-F238E27FC236}">
                <a16:creationId xmlns:a16="http://schemas.microsoft.com/office/drawing/2014/main" id="{90BCDDFB-6AFC-26FD-9F08-5154819CD462}"/>
              </a:ext>
            </a:extLst>
          </p:cNvPr>
          <p:cNvPicPr>
            <a:picLocks noChangeAspect="1"/>
          </p:cNvPicPr>
          <p:nvPr/>
        </p:nvPicPr>
        <p:blipFill>
          <a:blip r:embed="rId4"/>
          <a:stretch>
            <a:fillRect/>
          </a:stretch>
        </p:blipFill>
        <p:spPr>
          <a:xfrm>
            <a:off x="475863" y="2674078"/>
            <a:ext cx="352999" cy="242597"/>
          </a:xfrm>
          <a:prstGeom prst="rect">
            <a:avLst/>
          </a:prstGeom>
        </p:spPr>
      </p:pic>
      <p:pic>
        <p:nvPicPr>
          <p:cNvPr id="1026" name="Picture 2" descr="HD Black And White Square Phone Icon PNG | Citypng">
            <a:extLst>
              <a:ext uri="{FF2B5EF4-FFF2-40B4-BE49-F238E27FC236}">
                <a16:creationId xmlns:a16="http://schemas.microsoft.com/office/drawing/2014/main" id="{0A06F16D-0084-F839-A2F7-44A7BDBAAEE5}"/>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75862" y="2979441"/>
            <a:ext cx="352999" cy="317241"/>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Cell Phone Icon Vector Art, Icons, and Graphics for Free ...">
            <a:extLst>
              <a:ext uri="{FF2B5EF4-FFF2-40B4-BE49-F238E27FC236}">
                <a16:creationId xmlns:a16="http://schemas.microsoft.com/office/drawing/2014/main" id="{2D29C123-CB0A-B306-9AE3-850F3B40D61A}"/>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75861" y="3301320"/>
            <a:ext cx="353000" cy="42914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20" name="Table 20">
            <a:extLst>
              <a:ext uri="{FF2B5EF4-FFF2-40B4-BE49-F238E27FC236}">
                <a16:creationId xmlns:a16="http://schemas.microsoft.com/office/drawing/2014/main" id="{89A40443-2B74-B813-AE7B-A067D2068AC0}"/>
              </a:ext>
            </a:extLst>
          </p:cNvPr>
          <p:cNvGraphicFramePr>
            <a:graphicFrameLocks noGrp="1"/>
          </p:cNvGraphicFramePr>
          <p:nvPr>
            <p:extLst>
              <p:ext uri="{D42A27DB-BD31-4B8C-83A1-F6EECF244321}">
                <p14:modId xmlns:p14="http://schemas.microsoft.com/office/powerpoint/2010/main" val="913687696"/>
              </p:ext>
            </p:extLst>
          </p:nvPr>
        </p:nvGraphicFramePr>
        <p:xfrm>
          <a:off x="430033" y="4993916"/>
          <a:ext cx="6125546" cy="5158740"/>
        </p:xfrm>
        <a:graphic>
          <a:graphicData uri="http://schemas.openxmlformats.org/drawingml/2006/table">
            <a:tbl>
              <a:tblPr firstRow="1" bandRow="1">
                <a:tableStyleId>{5C22544A-7EE6-4342-B048-85BDC9FD1C3A}</a:tableStyleId>
              </a:tblPr>
              <a:tblGrid>
                <a:gridCol w="3726024">
                  <a:extLst>
                    <a:ext uri="{9D8B030D-6E8A-4147-A177-3AD203B41FA5}">
                      <a16:colId xmlns:a16="http://schemas.microsoft.com/office/drawing/2014/main" val="29215876"/>
                    </a:ext>
                  </a:extLst>
                </a:gridCol>
                <a:gridCol w="2399522">
                  <a:extLst>
                    <a:ext uri="{9D8B030D-6E8A-4147-A177-3AD203B41FA5}">
                      <a16:colId xmlns:a16="http://schemas.microsoft.com/office/drawing/2014/main" val="2336100084"/>
                    </a:ext>
                  </a:extLst>
                </a:gridCol>
              </a:tblGrid>
              <a:tr h="349091">
                <a:tc>
                  <a:txBody>
                    <a:bodyPr/>
                    <a:lstStyle/>
                    <a:p>
                      <a:r>
                        <a:rPr lang="en-US" dirty="0">
                          <a:solidFill>
                            <a:schemeClr val="tx1"/>
                          </a:solidFill>
                          <a:latin typeface="Baguet Script" panose="00000500000000000000" pitchFamily="2" charset="0"/>
                        </a:rPr>
                        <a:t>Grading Policy</a:t>
                      </a:r>
                    </a:p>
                    <a:p>
                      <a:r>
                        <a:rPr lang="en-US" sz="1100" b="0" dirty="0">
                          <a:solidFill>
                            <a:schemeClr val="tx1"/>
                          </a:solidFill>
                          <a:latin typeface="Times New Roman" panose="02020603050405020304" pitchFamily="18" charset="0"/>
                          <a:cs typeface="Times New Roman" panose="02020603050405020304" pitchFamily="18" charset="0"/>
                        </a:rPr>
                        <a:t>Mr. Moss’s grades are based on a standards based grading policy. In class, students will complete a combination of </a:t>
                      </a:r>
                      <a:r>
                        <a:rPr lang="en-US" sz="1100" b="1" dirty="0">
                          <a:solidFill>
                            <a:schemeClr val="tx1"/>
                          </a:solidFill>
                          <a:latin typeface="Times New Roman" panose="02020603050405020304" pitchFamily="18" charset="0"/>
                          <a:cs typeface="Times New Roman" panose="02020603050405020304" pitchFamily="18" charset="0"/>
                        </a:rPr>
                        <a:t>formative</a:t>
                      </a:r>
                      <a:r>
                        <a:rPr lang="en-US" sz="1100" b="0" dirty="0">
                          <a:solidFill>
                            <a:schemeClr val="tx1"/>
                          </a:solidFill>
                          <a:latin typeface="Times New Roman" panose="02020603050405020304" pitchFamily="18" charset="0"/>
                          <a:cs typeface="Times New Roman" panose="02020603050405020304" pitchFamily="18" charset="0"/>
                        </a:rPr>
                        <a:t> and </a:t>
                      </a:r>
                      <a:r>
                        <a:rPr lang="en-US" sz="1100" b="1" dirty="0">
                          <a:solidFill>
                            <a:schemeClr val="tx1"/>
                          </a:solidFill>
                          <a:latin typeface="Times New Roman" panose="02020603050405020304" pitchFamily="18" charset="0"/>
                          <a:cs typeface="Times New Roman" panose="02020603050405020304" pitchFamily="18" charset="0"/>
                        </a:rPr>
                        <a:t>summative assessments</a:t>
                      </a:r>
                      <a:r>
                        <a:rPr lang="en-US" sz="1100" b="0" dirty="0">
                          <a:solidFill>
                            <a:schemeClr val="tx1"/>
                          </a:solidFill>
                          <a:latin typeface="Times New Roman" panose="02020603050405020304" pitchFamily="18" charset="0"/>
                          <a:cs typeface="Times New Roman" panose="02020603050405020304" pitchFamily="18" charset="0"/>
                        </a:rPr>
                        <a:t>.</a:t>
                      </a:r>
                    </a:p>
                    <a:p>
                      <a:endParaRPr lang="en-US" sz="1100" b="0" dirty="0">
                        <a:solidFill>
                          <a:schemeClr val="tx1"/>
                        </a:solidFill>
                        <a:latin typeface="Times New Roman" panose="02020603050405020304" pitchFamily="18" charset="0"/>
                        <a:cs typeface="Times New Roman" panose="02020603050405020304" pitchFamily="18" charset="0"/>
                      </a:endParaRPr>
                    </a:p>
                    <a:p>
                      <a:pPr algn="r"/>
                      <a:r>
                        <a:rPr lang="en-US" sz="1100" b="1" dirty="0">
                          <a:solidFill>
                            <a:schemeClr val="tx1"/>
                          </a:solidFill>
                          <a:latin typeface="Times New Roman" panose="02020603050405020304" pitchFamily="18" charset="0"/>
                          <a:cs typeface="Times New Roman" panose="02020603050405020304" pitchFamily="18" charset="0"/>
                        </a:rPr>
                        <a:t>Formative assessments work is practice, besides a     </a:t>
                      </a:r>
                    </a:p>
                    <a:p>
                      <a:pPr algn="r"/>
                      <a:r>
                        <a:rPr lang="en-US" sz="1100" b="1" dirty="0">
                          <a:solidFill>
                            <a:schemeClr val="tx1"/>
                          </a:solidFill>
                          <a:latin typeface="Times New Roman" panose="02020603050405020304" pitchFamily="18" charset="0"/>
                          <a:cs typeface="Times New Roman" panose="02020603050405020304" pitchFamily="18" charset="0"/>
                        </a:rPr>
                        <a:t>QUIZ</a:t>
                      </a:r>
                      <a:r>
                        <a:rPr lang="en-US" sz="1100" b="0" dirty="0">
                          <a:solidFill>
                            <a:schemeClr val="tx1"/>
                          </a:solidFill>
                          <a:latin typeface="Times New Roman" panose="02020603050405020304" pitchFamily="18" charset="0"/>
                          <a:cs typeface="Times New Roman" panose="02020603050405020304" pitchFamily="18" charset="0"/>
                        </a:rPr>
                        <a:t>. Homework, classwork, or class discussion that         </a:t>
                      </a:r>
                    </a:p>
                    <a:p>
                      <a:pPr algn="r"/>
                      <a:r>
                        <a:rPr lang="en-US" sz="1100" b="0" dirty="0">
                          <a:solidFill>
                            <a:schemeClr val="tx1"/>
                          </a:solidFill>
                          <a:latin typeface="Times New Roman"/>
                          <a:cs typeface="Times New Roman"/>
                        </a:rPr>
                        <a:t>allow students to practice the skill or progress their </a:t>
                      </a:r>
                    </a:p>
                    <a:p>
                      <a:pPr lvl="0" algn="r">
                        <a:buNone/>
                      </a:pPr>
                      <a:r>
                        <a:rPr lang="en-US" sz="1100" b="0" dirty="0">
                          <a:solidFill>
                            <a:schemeClr val="tx1"/>
                          </a:solidFill>
                          <a:latin typeface="Times New Roman"/>
                          <a:cs typeface="Times New Roman"/>
                        </a:rPr>
                        <a:t>learning are forms of formative assessments. </a:t>
                      </a:r>
                      <a:r>
                        <a:rPr lang="en-US" sz="1100" b="0" u="sng" dirty="0">
                          <a:solidFill>
                            <a:schemeClr val="tx1"/>
                          </a:solidFill>
                          <a:latin typeface="Times New Roman"/>
                          <a:cs typeface="Times New Roman"/>
                        </a:rPr>
                        <a:t>Formative assessments build up to summative assessments. </a:t>
                      </a:r>
                      <a:r>
                        <a:rPr lang="en-US" sz="1100" b="0" dirty="0">
                          <a:solidFill>
                            <a:schemeClr val="tx1"/>
                          </a:solidFill>
                          <a:latin typeface="Times New Roman"/>
                          <a:cs typeface="Times New Roman"/>
                        </a:rPr>
                        <a:t>Students are encouraged to struggle during these assessments so that the teacher can see where they need the most help. All formative assessments will not be graded. </a:t>
                      </a:r>
                      <a:r>
                        <a:rPr lang="en-US" sz="1100" b="1" dirty="0">
                          <a:solidFill>
                            <a:schemeClr val="tx1"/>
                          </a:solidFill>
                          <a:latin typeface="Times New Roman"/>
                          <a:cs typeface="Times New Roman"/>
                        </a:rPr>
                        <a:t>The only formative assessment that will appear in the gradebook are weekly quizzes.</a:t>
                      </a:r>
                      <a:r>
                        <a:rPr lang="en-US" sz="1100" b="0" dirty="0">
                          <a:solidFill>
                            <a:schemeClr val="tx1"/>
                          </a:solidFill>
                          <a:latin typeface="Times New Roman"/>
                          <a:cs typeface="Times New Roman"/>
                        </a:rPr>
                        <a:t> </a:t>
                      </a:r>
                      <a:endParaRPr lang="en-US"/>
                    </a:p>
                    <a:p>
                      <a:endParaRPr lang="en-US" sz="1100" b="0" dirty="0">
                        <a:solidFill>
                          <a:schemeClr val="tx1"/>
                        </a:solidFill>
                        <a:latin typeface="Times New Roman" panose="02020603050405020304" pitchFamily="18" charset="0"/>
                        <a:cs typeface="Times New Roman" panose="02020603050405020304" pitchFamily="18" charset="0"/>
                      </a:endParaRPr>
                    </a:p>
                    <a:p>
                      <a:endParaRPr lang="en-US" sz="1100" b="0" dirty="0">
                        <a:solidFill>
                          <a:schemeClr val="tx1"/>
                        </a:solidFill>
                        <a:latin typeface="Times New Roman" panose="02020603050405020304" pitchFamily="18" charset="0"/>
                        <a:cs typeface="Times New Roman" panose="02020603050405020304" pitchFamily="18" charset="0"/>
                      </a:endParaRPr>
                    </a:p>
                    <a:p>
                      <a:pPr algn="r"/>
                      <a:r>
                        <a:rPr lang="en-US" sz="1100" b="0" dirty="0">
                          <a:solidFill>
                            <a:schemeClr val="tx1"/>
                          </a:solidFill>
                          <a:latin typeface="Times New Roman" panose="02020603050405020304" pitchFamily="18" charset="0"/>
                          <a:cs typeface="Times New Roman" panose="02020603050405020304" pitchFamily="18" charset="0"/>
                        </a:rPr>
                        <a:t>Unit test, performance tasks, and large projects are all summative assessments. </a:t>
                      </a:r>
                      <a:r>
                        <a:rPr lang="en-US" sz="1100" b="1" dirty="0">
                          <a:solidFill>
                            <a:schemeClr val="tx1"/>
                          </a:solidFill>
                          <a:latin typeface="Times New Roman" panose="02020603050405020304" pitchFamily="18" charset="0"/>
                          <a:cs typeface="Times New Roman" panose="02020603050405020304" pitchFamily="18" charset="0"/>
                        </a:rPr>
                        <a:t>Summative assessments demonstrate student’s mastery of the standards </a:t>
                      </a:r>
                      <a:r>
                        <a:rPr lang="en-US" sz="1100" b="0" dirty="0">
                          <a:solidFill>
                            <a:schemeClr val="tx1"/>
                          </a:solidFill>
                          <a:latin typeface="Times New Roman" panose="02020603050405020304" pitchFamily="18" charset="0"/>
                          <a:cs typeface="Times New Roman" panose="02020603050405020304" pitchFamily="18" charset="0"/>
                        </a:rPr>
                        <a:t>after they have practiced the skills and standards. Students are encouraged to retake summative assessments if they are not satisfied with their grade. However, any student who does not make a 70 or better on a summative assessment will be required to retake the assessment. A relearn and reassessment packet will be sent home the day after any unit test is given. This is learning! Retest will be during class. Dates will be sent out with the unit family letter, posted on the board, and on my teacher website. </a:t>
                      </a:r>
                      <a:r>
                        <a:rPr lang="en-US" sz="1100" b="1" dirty="0">
                          <a:solidFill>
                            <a:schemeClr val="tx1"/>
                          </a:solidFill>
                          <a:latin typeface="Times New Roman" panose="02020603050405020304" pitchFamily="18" charset="0"/>
                          <a:cs typeface="Times New Roman" panose="02020603050405020304" pitchFamily="18" charset="0"/>
                        </a:rPr>
                        <a:t>The highest grade will be recorded after the third retake</a:t>
                      </a:r>
                      <a:r>
                        <a:rPr lang="en-US" sz="1100" b="0" dirty="0">
                          <a:solidFill>
                            <a:schemeClr val="tx1"/>
                          </a:solidFill>
                          <a:latin typeface="Times New Roman" panose="02020603050405020304" pitchFamily="18" charset="0"/>
                          <a:cs typeface="Times New Roman" panose="02020603050405020304" pitchFamily="18" charset="0"/>
                        </a:rPr>
                        <a:t>. </a:t>
                      </a:r>
                    </a:p>
                  </a:txBody>
                  <a:tcPr>
                    <a:lnL w="12700" cap="flat" cmpd="sng" algn="ctr">
                      <a:noFill/>
                      <a:prstDash val="dot"/>
                      <a:round/>
                      <a:headEnd type="none" w="med" len="med"/>
                      <a:tailEnd type="none" w="med" len="med"/>
                    </a:lnL>
                    <a:lnR w="12700" cap="flat" cmpd="sng" algn="ctr">
                      <a:noFill/>
                      <a:prstDash val="dot"/>
                      <a:round/>
                      <a:headEnd type="none" w="med" len="med"/>
                      <a:tailEnd type="none" w="med" len="med"/>
                    </a:lnR>
                    <a:lnT w="12700" cmpd="sng">
                      <a:noFill/>
                    </a:lnT>
                    <a:lnB w="38100" cmpd="sng">
                      <a:noFill/>
                    </a:lnB>
                    <a:lnTlToBr w="12700" cmpd="sng">
                      <a:noFill/>
                      <a:prstDash val="solid"/>
                    </a:lnTlToBr>
                    <a:lnBlToTr w="12700" cmpd="sng">
                      <a:noFill/>
                      <a:prstDash val="solid"/>
                    </a:lnBlToTr>
                    <a:noFill/>
                  </a:tcPr>
                </a:tc>
                <a:tc>
                  <a:txBody>
                    <a:bodyPr/>
                    <a:lstStyle/>
                    <a:p>
                      <a:r>
                        <a:rPr lang="en-US" dirty="0">
                          <a:solidFill>
                            <a:schemeClr val="tx1"/>
                          </a:solidFill>
                        </a:rPr>
                        <a:t>I use the following grades and codes in Infinite Campus to help communicate with you and your child regarding progress in the course:</a:t>
                      </a:r>
                    </a:p>
                    <a:p>
                      <a:endParaRPr lang="en-US" dirty="0">
                        <a:solidFill>
                          <a:schemeClr val="tx1"/>
                        </a:solidFill>
                      </a:endParaRPr>
                    </a:p>
                    <a:p>
                      <a:r>
                        <a:rPr lang="en-US" u="sng" dirty="0">
                          <a:solidFill>
                            <a:schemeClr val="tx1"/>
                          </a:solidFill>
                        </a:rPr>
                        <a:t>Grades Weight</a:t>
                      </a:r>
                      <a:r>
                        <a:rPr lang="en-US" dirty="0">
                          <a:solidFill>
                            <a:schemeClr val="tx1"/>
                          </a:solidFill>
                        </a:rPr>
                        <a:t>:</a:t>
                      </a:r>
                    </a:p>
                    <a:p>
                      <a:r>
                        <a:rPr lang="en-US" dirty="0">
                          <a:solidFill>
                            <a:schemeClr val="tx1"/>
                          </a:solidFill>
                        </a:rPr>
                        <a:t>Formative Assessments – 60%</a:t>
                      </a:r>
                    </a:p>
                    <a:p>
                      <a:r>
                        <a:rPr lang="en-US" dirty="0">
                          <a:solidFill>
                            <a:schemeClr val="tx1"/>
                          </a:solidFill>
                        </a:rPr>
                        <a:t>Summative Assessments – 40%</a:t>
                      </a:r>
                    </a:p>
                    <a:p>
                      <a:endParaRPr lang="en-US" dirty="0">
                        <a:solidFill>
                          <a:schemeClr val="tx1"/>
                        </a:solidFill>
                      </a:endParaRPr>
                    </a:p>
                    <a:p>
                      <a:r>
                        <a:rPr lang="en-US" u="sng" dirty="0">
                          <a:solidFill>
                            <a:schemeClr val="tx1"/>
                          </a:solidFill>
                        </a:rPr>
                        <a:t>Numerical Grades</a:t>
                      </a:r>
                      <a:r>
                        <a:rPr lang="en-US" dirty="0">
                          <a:solidFill>
                            <a:schemeClr val="tx1"/>
                          </a:solidFill>
                        </a:rPr>
                        <a:t>:</a:t>
                      </a:r>
                    </a:p>
                    <a:p>
                      <a:r>
                        <a:rPr lang="en-US" dirty="0">
                          <a:solidFill>
                            <a:schemeClr val="tx1"/>
                          </a:solidFill>
                        </a:rPr>
                        <a:t>90-100 : A</a:t>
                      </a:r>
                    </a:p>
                    <a:p>
                      <a:r>
                        <a:rPr lang="en-US" dirty="0">
                          <a:solidFill>
                            <a:schemeClr val="tx1"/>
                          </a:solidFill>
                        </a:rPr>
                        <a:t>80-89   : B</a:t>
                      </a:r>
                    </a:p>
                    <a:p>
                      <a:r>
                        <a:rPr lang="en-US" dirty="0">
                          <a:solidFill>
                            <a:schemeClr val="tx1"/>
                          </a:solidFill>
                        </a:rPr>
                        <a:t>75-79   : C</a:t>
                      </a:r>
                    </a:p>
                    <a:p>
                      <a:r>
                        <a:rPr lang="en-US" dirty="0">
                          <a:solidFill>
                            <a:schemeClr val="tx1"/>
                          </a:solidFill>
                        </a:rPr>
                        <a:t>70-74   : D</a:t>
                      </a:r>
                    </a:p>
                    <a:p>
                      <a:r>
                        <a:rPr lang="en-US" dirty="0">
                          <a:solidFill>
                            <a:schemeClr val="tx1"/>
                          </a:solidFill>
                        </a:rPr>
                        <a:t>0-69     : F</a:t>
                      </a:r>
                    </a:p>
                    <a:p>
                      <a:endParaRPr lang="en-US" dirty="0">
                        <a:solidFill>
                          <a:schemeClr val="tx1"/>
                        </a:solidFill>
                      </a:endParaRPr>
                    </a:p>
                    <a:p>
                      <a:r>
                        <a:rPr lang="en-US" u="sng" dirty="0">
                          <a:solidFill>
                            <a:schemeClr val="tx1"/>
                          </a:solidFill>
                        </a:rPr>
                        <a:t>Letter Codes</a:t>
                      </a:r>
                      <a:r>
                        <a:rPr lang="en-US" dirty="0">
                          <a:solidFill>
                            <a:schemeClr val="tx1"/>
                          </a:solidFill>
                        </a:rPr>
                        <a:t>:</a:t>
                      </a:r>
                    </a:p>
                    <a:p>
                      <a:r>
                        <a:rPr lang="en-US" dirty="0">
                          <a:solidFill>
                            <a:schemeClr val="tx1"/>
                          </a:solidFill>
                        </a:rPr>
                        <a:t>E: Excused</a:t>
                      </a:r>
                    </a:p>
                    <a:p>
                      <a:r>
                        <a:rPr lang="en-US" dirty="0">
                          <a:solidFill>
                            <a:schemeClr val="tx1"/>
                          </a:solidFill>
                        </a:rPr>
                        <a:t>M: Missing</a:t>
                      </a:r>
                    </a:p>
                    <a:p>
                      <a:r>
                        <a:rPr lang="en-US" dirty="0">
                          <a:solidFill>
                            <a:schemeClr val="tx1"/>
                          </a:solidFill>
                        </a:rPr>
                        <a:t>C: Completed with no grade</a:t>
                      </a:r>
                    </a:p>
                    <a:p>
                      <a:r>
                        <a:rPr lang="en-US" dirty="0">
                          <a:solidFill>
                            <a:schemeClr val="tx1"/>
                          </a:solidFill>
                        </a:rPr>
                        <a:t>C-: Completed below proficiency with no grade</a:t>
                      </a:r>
                    </a:p>
                    <a:p>
                      <a:r>
                        <a:rPr lang="en-US" dirty="0">
                          <a:solidFill>
                            <a:schemeClr val="tx1"/>
                          </a:solidFill>
                        </a:rPr>
                        <a:t>Abs: Student was absent</a:t>
                      </a:r>
                    </a:p>
                  </a:txBody>
                  <a:tcPr>
                    <a:lnL w="12700" cap="flat" cmpd="sng" algn="ctr">
                      <a:noFill/>
                      <a:prstDash val="dot"/>
                      <a:round/>
                      <a:headEnd type="none" w="med" len="med"/>
                      <a:tailEnd type="none" w="med" len="med"/>
                    </a:lnL>
                    <a:lnR w="12700" cap="flat" cmpd="sng" algn="ctr">
                      <a:solidFill>
                        <a:schemeClr val="tx1"/>
                      </a:solidFill>
                      <a:prstDash val="dot"/>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dot"/>
                      <a:round/>
                      <a:headEnd type="none" w="med" len="med"/>
                      <a:tailEnd type="none" w="med" len="med"/>
                    </a:lnB>
                    <a:solidFill>
                      <a:schemeClr val="accent6">
                        <a:lumMod val="75000"/>
                      </a:schemeClr>
                    </a:solidFill>
                  </a:tcPr>
                </a:tc>
                <a:extLst>
                  <a:ext uri="{0D108BD9-81ED-4DB2-BD59-A6C34878D82A}">
                    <a16:rowId xmlns:a16="http://schemas.microsoft.com/office/drawing/2014/main" val="3825608422"/>
                  </a:ext>
                </a:extLst>
              </a:tr>
            </a:tbl>
          </a:graphicData>
        </a:graphic>
      </p:graphicFrame>
      <p:sp>
        <p:nvSpPr>
          <p:cNvPr id="21" name="TextBox 20">
            <a:extLst>
              <a:ext uri="{FF2B5EF4-FFF2-40B4-BE49-F238E27FC236}">
                <a16:creationId xmlns:a16="http://schemas.microsoft.com/office/drawing/2014/main" id="{48AB29D6-2473-837A-8291-8500BD52857A}"/>
              </a:ext>
            </a:extLst>
          </p:cNvPr>
          <p:cNvSpPr txBox="1"/>
          <p:nvPr/>
        </p:nvSpPr>
        <p:spPr>
          <a:xfrm rot="16200000">
            <a:off x="-96800" y="6076946"/>
            <a:ext cx="1209858" cy="338554"/>
          </a:xfrm>
          <a:prstGeom prst="rect">
            <a:avLst/>
          </a:prstGeom>
          <a:noFill/>
        </p:spPr>
        <p:txBody>
          <a:bodyPr wrap="square" rtlCol="0">
            <a:spAutoFit/>
          </a:bodyPr>
          <a:lstStyle/>
          <a:p>
            <a:r>
              <a:rPr lang="en-US" sz="1600" dirty="0">
                <a:latin typeface="Baguet Script" panose="00000500000000000000" pitchFamily="2" charset="0"/>
              </a:rPr>
              <a:t>Formative</a:t>
            </a:r>
          </a:p>
        </p:txBody>
      </p:sp>
      <p:sp>
        <p:nvSpPr>
          <p:cNvPr id="22" name="TextBox 21">
            <a:extLst>
              <a:ext uri="{FF2B5EF4-FFF2-40B4-BE49-F238E27FC236}">
                <a16:creationId xmlns:a16="http://schemas.microsoft.com/office/drawing/2014/main" id="{530925AD-6182-2FB2-3745-2201C8C469BB}"/>
              </a:ext>
            </a:extLst>
          </p:cNvPr>
          <p:cNvSpPr txBox="1"/>
          <p:nvPr/>
        </p:nvSpPr>
        <p:spPr>
          <a:xfrm rot="16200000">
            <a:off x="-65105" y="8102728"/>
            <a:ext cx="1146468" cy="338554"/>
          </a:xfrm>
          <a:prstGeom prst="rect">
            <a:avLst/>
          </a:prstGeom>
          <a:noFill/>
        </p:spPr>
        <p:txBody>
          <a:bodyPr wrap="none" rtlCol="0">
            <a:spAutoFit/>
          </a:bodyPr>
          <a:lstStyle/>
          <a:p>
            <a:r>
              <a:rPr lang="en-US" sz="1600" dirty="0">
                <a:latin typeface="Baguet Script" panose="00000500000000000000" pitchFamily="2" charset="0"/>
              </a:rPr>
              <a:t>Summative</a:t>
            </a:r>
          </a:p>
        </p:txBody>
      </p:sp>
      <p:pic>
        <p:nvPicPr>
          <p:cNvPr id="24" name="Picture 23" descr="A blue and white sign with a letter r&#10;&#10;Description automatically generated with low confidence">
            <a:extLst>
              <a:ext uri="{FF2B5EF4-FFF2-40B4-BE49-F238E27FC236}">
                <a16:creationId xmlns:a16="http://schemas.microsoft.com/office/drawing/2014/main" id="{9B765A0F-77D5-5597-F618-5105B0304480}"/>
              </a:ext>
            </a:extLst>
          </p:cNvPr>
          <p:cNvPicPr>
            <a:picLocks noChangeAspect="1"/>
          </p:cNvPicPr>
          <p:nvPr/>
        </p:nvPicPr>
        <p:blipFill>
          <a:blip r:embed="rId7"/>
          <a:stretch>
            <a:fillRect/>
          </a:stretch>
        </p:blipFill>
        <p:spPr>
          <a:xfrm>
            <a:off x="467695" y="3837582"/>
            <a:ext cx="369332" cy="239607"/>
          </a:xfrm>
          <a:prstGeom prst="rect">
            <a:avLst/>
          </a:prstGeom>
        </p:spPr>
      </p:pic>
      <p:graphicFrame>
        <p:nvGraphicFramePr>
          <p:cNvPr id="25" name="Table 25">
            <a:extLst>
              <a:ext uri="{FF2B5EF4-FFF2-40B4-BE49-F238E27FC236}">
                <a16:creationId xmlns:a16="http://schemas.microsoft.com/office/drawing/2014/main" id="{5FE450D6-E179-1536-94B1-C8242D3C858F}"/>
              </a:ext>
            </a:extLst>
          </p:cNvPr>
          <p:cNvGraphicFramePr>
            <a:graphicFrameLocks noGrp="1"/>
          </p:cNvGraphicFramePr>
          <p:nvPr>
            <p:extLst>
              <p:ext uri="{D42A27DB-BD31-4B8C-83A1-F6EECF244321}">
                <p14:modId xmlns:p14="http://schemas.microsoft.com/office/powerpoint/2010/main" val="1812157604"/>
              </p:ext>
            </p:extLst>
          </p:nvPr>
        </p:nvGraphicFramePr>
        <p:xfrm>
          <a:off x="567223" y="10380538"/>
          <a:ext cx="5952929" cy="1470660"/>
        </p:xfrm>
        <a:graphic>
          <a:graphicData uri="http://schemas.openxmlformats.org/drawingml/2006/table">
            <a:tbl>
              <a:tblPr firstRow="1" bandRow="1">
                <a:tableStyleId>{5C22544A-7EE6-4342-B048-85BDC9FD1C3A}</a:tableStyleId>
              </a:tblPr>
              <a:tblGrid>
                <a:gridCol w="5952929">
                  <a:extLst>
                    <a:ext uri="{9D8B030D-6E8A-4147-A177-3AD203B41FA5}">
                      <a16:colId xmlns:a16="http://schemas.microsoft.com/office/drawing/2014/main" val="1269977566"/>
                    </a:ext>
                  </a:extLst>
                </a:gridCol>
              </a:tblGrid>
              <a:tr h="1376715">
                <a:tc>
                  <a:txBody>
                    <a:bodyPr/>
                    <a:lstStyle/>
                    <a:p>
                      <a:r>
                        <a:rPr lang="en-US" u="sng" dirty="0">
                          <a:solidFill>
                            <a:schemeClr val="tx1"/>
                          </a:solidFill>
                          <a:latin typeface="Baguet Script"/>
                        </a:rPr>
                        <a:t>Test Retake Requirement</a:t>
                      </a:r>
                      <a:r>
                        <a:rPr lang="en-US" u="sng" dirty="0">
                          <a:solidFill>
                            <a:schemeClr val="tx1"/>
                          </a:solidFill>
                        </a:rPr>
                        <a:t>: </a:t>
                      </a:r>
                      <a:r>
                        <a:rPr lang="en-US" sz="1100" b="0" u="none" dirty="0">
                          <a:solidFill>
                            <a:schemeClr val="tx1"/>
                          </a:solidFill>
                          <a:latin typeface="Times New Roman"/>
                          <a:cs typeface="Times New Roman"/>
                        </a:rPr>
                        <a:t>In alignment with the Richmond County School System’s grading policy, students are allowed to retake a summative assessment. Students will complete the following to ensure they are ready for the retake.</a:t>
                      </a:r>
                    </a:p>
                    <a:p>
                      <a:endParaRPr lang="en-US" sz="1100" b="0" u="none" dirty="0">
                        <a:solidFill>
                          <a:schemeClr val="tx1"/>
                        </a:solidFill>
                        <a:latin typeface="Times New Roman" panose="02020603050405020304" pitchFamily="18" charset="0"/>
                        <a:cs typeface="Times New Roman" panose="02020603050405020304" pitchFamily="18" charset="0"/>
                      </a:endParaRPr>
                    </a:p>
                    <a:p>
                      <a:r>
                        <a:rPr lang="en-US" sz="1100" b="0" u="none" dirty="0">
                          <a:solidFill>
                            <a:schemeClr val="tx1"/>
                          </a:solidFill>
                          <a:latin typeface="Times New Roman" panose="02020603050405020304" pitchFamily="18" charset="0"/>
                          <a:cs typeface="Times New Roman" panose="02020603050405020304" pitchFamily="18" charset="0"/>
                        </a:rPr>
                        <a:t>-Complete the Reassessment and Relearning Form with signatures.</a:t>
                      </a:r>
                    </a:p>
                    <a:p>
                      <a:r>
                        <a:rPr lang="en-US" sz="1100" b="0" u="none" dirty="0">
                          <a:solidFill>
                            <a:schemeClr val="tx1"/>
                          </a:solidFill>
                          <a:latin typeface="Times New Roman" panose="02020603050405020304" pitchFamily="18" charset="0"/>
                          <a:cs typeface="Times New Roman" panose="02020603050405020304" pitchFamily="18" charset="0"/>
                        </a:rPr>
                        <a:t>-Review learning videos placed on CANVAS based on the standard/topic.</a:t>
                      </a:r>
                    </a:p>
                    <a:p>
                      <a:r>
                        <a:rPr lang="en-US" sz="1100" b="0" u="none" dirty="0">
                          <a:solidFill>
                            <a:schemeClr val="tx1"/>
                          </a:solidFill>
                          <a:latin typeface="Times New Roman" panose="02020603050405020304" pitchFamily="18" charset="0"/>
                          <a:cs typeface="Times New Roman" panose="02020603050405020304" pitchFamily="18" charset="0"/>
                        </a:rPr>
                        <a:t>-Take ownership in the teacher relearning station during R&amp;R days.</a:t>
                      </a:r>
                    </a:p>
                    <a:p>
                      <a:r>
                        <a:rPr lang="en-US" sz="1100" b="0" u="none" dirty="0">
                          <a:solidFill>
                            <a:schemeClr val="tx1"/>
                          </a:solidFill>
                          <a:latin typeface="Times New Roman" panose="02020603050405020304" pitchFamily="18" charset="0"/>
                          <a:cs typeface="Times New Roman" panose="02020603050405020304" pitchFamily="18" charset="0"/>
                        </a:rPr>
                        <a:t>-Be prepared for the new assessment when given. </a:t>
                      </a:r>
                      <a:endParaRPr lang="en-US" sz="1100" u="sng" dirty="0">
                        <a:solidFill>
                          <a:schemeClr val="tx1"/>
                        </a:solidFill>
                        <a:latin typeface="Times New Roman" panose="02020603050405020304" pitchFamily="18" charset="0"/>
                        <a:cs typeface="Times New Roman" panose="02020603050405020304" pitchFamily="18" charset="0"/>
                      </a:endParaRPr>
                    </a:p>
                  </a:txBody>
                  <a:tcPr>
                    <a:solidFill>
                      <a:schemeClr val="bg1">
                        <a:lumMod val="65000"/>
                      </a:schemeClr>
                    </a:solidFill>
                  </a:tcPr>
                </a:tc>
                <a:extLst>
                  <a:ext uri="{0D108BD9-81ED-4DB2-BD59-A6C34878D82A}">
                    <a16:rowId xmlns:a16="http://schemas.microsoft.com/office/drawing/2014/main" val="3660722789"/>
                  </a:ext>
                </a:extLst>
              </a:tr>
            </a:tbl>
          </a:graphicData>
        </a:graphic>
      </p:graphicFrame>
      <p:pic>
        <p:nvPicPr>
          <p:cNvPr id="26" name="Picture 25">
            <a:extLst>
              <a:ext uri="{FF2B5EF4-FFF2-40B4-BE49-F238E27FC236}">
                <a16:creationId xmlns:a16="http://schemas.microsoft.com/office/drawing/2014/main" id="{B282215E-6FFA-C477-EFFF-78A05AFDE1C4}"/>
              </a:ext>
            </a:extLst>
          </p:cNvPr>
          <p:cNvPicPr>
            <a:picLocks noChangeAspect="1"/>
          </p:cNvPicPr>
          <p:nvPr/>
        </p:nvPicPr>
        <p:blipFill>
          <a:blip r:embed="rId8"/>
          <a:stretch>
            <a:fillRect/>
          </a:stretch>
        </p:blipFill>
        <p:spPr>
          <a:xfrm>
            <a:off x="3474876" y="4008624"/>
            <a:ext cx="537287" cy="829128"/>
          </a:xfrm>
          <a:prstGeom prst="rect">
            <a:avLst/>
          </a:prstGeom>
        </p:spPr>
      </p:pic>
      <p:pic>
        <p:nvPicPr>
          <p:cNvPr id="27" name="Picture 26">
            <a:extLst>
              <a:ext uri="{FF2B5EF4-FFF2-40B4-BE49-F238E27FC236}">
                <a16:creationId xmlns:a16="http://schemas.microsoft.com/office/drawing/2014/main" id="{EE031A7F-34BD-BFFE-3210-226CDC068247}"/>
              </a:ext>
            </a:extLst>
          </p:cNvPr>
          <p:cNvPicPr>
            <a:picLocks noChangeAspect="1"/>
          </p:cNvPicPr>
          <p:nvPr/>
        </p:nvPicPr>
        <p:blipFill>
          <a:blip r:embed="rId9"/>
          <a:stretch>
            <a:fillRect/>
          </a:stretch>
        </p:blipFill>
        <p:spPr>
          <a:xfrm>
            <a:off x="4012163" y="4008624"/>
            <a:ext cx="721568" cy="829128"/>
          </a:xfrm>
          <a:prstGeom prst="rect">
            <a:avLst/>
          </a:prstGeom>
        </p:spPr>
      </p:pic>
      <p:pic>
        <p:nvPicPr>
          <p:cNvPr id="28" name="Picture 27">
            <a:extLst>
              <a:ext uri="{FF2B5EF4-FFF2-40B4-BE49-F238E27FC236}">
                <a16:creationId xmlns:a16="http://schemas.microsoft.com/office/drawing/2014/main" id="{A9E0FBEB-4823-BC53-ECC5-21CB7659B3F6}"/>
              </a:ext>
            </a:extLst>
          </p:cNvPr>
          <p:cNvPicPr>
            <a:picLocks noChangeAspect="1"/>
          </p:cNvPicPr>
          <p:nvPr/>
        </p:nvPicPr>
        <p:blipFill>
          <a:blip r:embed="rId10"/>
          <a:stretch>
            <a:fillRect/>
          </a:stretch>
        </p:blipFill>
        <p:spPr>
          <a:xfrm>
            <a:off x="4680266" y="3988802"/>
            <a:ext cx="707197" cy="944962"/>
          </a:xfrm>
          <a:prstGeom prst="rect">
            <a:avLst/>
          </a:prstGeom>
        </p:spPr>
      </p:pic>
      <p:pic>
        <p:nvPicPr>
          <p:cNvPr id="29" name="Picture 28">
            <a:extLst>
              <a:ext uri="{FF2B5EF4-FFF2-40B4-BE49-F238E27FC236}">
                <a16:creationId xmlns:a16="http://schemas.microsoft.com/office/drawing/2014/main" id="{E97F429C-3893-5E0C-FE40-16A2F912C865}"/>
              </a:ext>
            </a:extLst>
          </p:cNvPr>
          <p:cNvPicPr>
            <a:picLocks noChangeAspect="1"/>
          </p:cNvPicPr>
          <p:nvPr/>
        </p:nvPicPr>
        <p:blipFill>
          <a:blip r:embed="rId11"/>
          <a:stretch>
            <a:fillRect/>
          </a:stretch>
        </p:blipFill>
        <p:spPr>
          <a:xfrm>
            <a:off x="5401834" y="4077189"/>
            <a:ext cx="749873" cy="749873"/>
          </a:xfrm>
          <a:prstGeom prst="rect">
            <a:avLst/>
          </a:prstGeom>
        </p:spPr>
      </p:pic>
    </p:spTree>
    <p:extLst>
      <p:ext uri="{BB962C8B-B14F-4D97-AF65-F5344CB8AC3E}">
        <p14:creationId xmlns:p14="http://schemas.microsoft.com/office/powerpoint/2010/main" val="310778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4">
            <a:extLst>
              <a:ext uri="{FF2B5EF4-FFF2-40B4-BE49-F238E27FC236}">
                <a16:creationId xmlns:a16="http://schemas.microsoft.com/office/drawing/2014/main" id="{9CB6174A-D884-7D95-E916-7870C3184F88}"/>
              </a:ext>
            </a:extLst>
          </p:cNvPr>
          <p:cNvGraphicFramePr>
            <a:graphicFrameLocks noGrp="1"/>
          </p:cNvGraphicFramePr>
          <p:nvPr>
            <p:extLst>
              <p:ext uri="{D42A27DB-BD31-4B8C-83A1-F6EECF244321}">
                <p14:modId xmlns:p14="http://schemas.microsoft.com/office/powerpoint/2010/main" val="2648072946"/>
              </p:ext>
            </p:extLst>
          </p:nvPr>
        </p:nvGraphicFramePr>
        <p:xfrm>
          <a:off x="541176" y="298579"/>
          <a:ext cx="5467738" cy="510074"/>
        </p:xfrm>
        <a:graphic>
          <a:graphicData uri="http://schemas.openxmlformats.org/drawingml/2006/table">
            <a:tbl>
              <a:tblPr firstRow="1" bandRow="1">
                <a:tableStyleId>{5C22544A-7EE6-4342-B048-85BDC9FD1C3A}</a:tableStyleId>
              </a:tblPr>
              <a:tblGrid>
                <a:gridCol w="5467738">
                  <a:extLst>
                    <a:ext uri="{9D8B030D-6E8A-4147-A177-3AD203B41FA5}">
                      <a16:colId xmlns:a16="http://schemas.microsoft.com/office/drawing/2014/main" val="807173134"/>
                    </a:ext>
                  </a:extLst>
                </a:gridCol>
              </a:tblGrid>
              <a:tr h="510074">
                <a:tc>
                  <a:txBody>
                    <a:bodyPr/>
                    <a:lstStyle/>
                    <a:p>
                      <a:pPr algn="ctr"/>
                      <a:r>
                        <a:rPr lang="en-US" sz="2000" dirty="0">
                          <a:solidFill>
                            <a:schemeClr val="tx1"/>
                          </a:solidFill>
                          <a:latin typeface="Baguet Script" panose="00000500000000000000" pitchFamily="2" charset="0"/>
                        </a:rPr>
                        <a:t>Mr. Moss’s Class Expectations</a:t>
                      </a:r>
                    </a:p>
                  </a:txBody>
                  <a:tcPr>
                    <a:noFill/>
                  </a:tcPr>
                </a:tc>
                <a:extLst>
                  <a:ext uri="{0D108BD9-81ED-4DB2-BD59-A6C34878D82A}">
                    <a16:rowId xmlns:a16="http://schemas.microsoft.com/office/drawing/2014/main" val="1455643081"/>
                  </a:ext>
                </a:extLst>
              </a:tr>
            </a:tbl>
          </a:graphicData>
        </a:graphic>
      </p:graphicFrame>
      <p:graphicFrame>
        <p:nvGraphicFramePr>
          <p:cNvPr id="7" name="Table 7">
            <a:extLst>
              <a:ext uri="{FF2B5EF4-FFF2-40B4-BE49-F238E27FC236}">
                <a16:creationId xmlns:a16="http://schemas.microsoft.com/office/drawing/2014/main" id="{7BD3E3C9-8D26-199A-0365-BE9E346D266F}"/>
              </a:ext>
            </a:extLst>
          </p:cNvPr>
          <p:cNvGraphicFramePr>
            <a:graphicFrameLocks noGrp="1"/>
          </p:cNvGraphicFramePr>
          <p:nvPr>
            <p:extLst>
              <p:ext uri="{D42A27DB-BD31-4B8C-83A1-F6EECF244321}">
                <p14:modId xmlns:p14="http://schemas.microsoft.com/office/powerpoint/2010/main" val="2225371566"/>
              </p:ext>
            </p:extLst>
          </p:nvPr>
        </p:nvGraphicFramePr>
        <p:xfrm>
          <a:off x="578497" y="808653"/>
          <a:ext cx="5738327" cy="3215640"/>
        </p:xfrm>
        <a:graphic>
          <a:graphicData uri="http://schemas.openxmlformats.org/drawingml/2006/table">
            <a:tbl>
              <a:tblPr firstRow="1" bandRow="1">
                <a:tableStyleId>{5C22544A-7EE6-4342-B048-85BDC9FD1C3A}</a:tableStyleId>
              </a:tblPr>
              <a:tblGrid>
                <a:gridCol w="460310">
                  <a:extLst>
                    <a:ext uri="{9D8B030D-6E8A-4147-A177-3AD203B41FA5}">
                      <a16:colId xmlns:a16="http://schemas.microsoft.com/office/drawing/2014/main" val="407764827"/>
                    </a:ext>
                  </a:extLst>
                </a:gridCol>
                <a:gridCol w="5278017">
                  <a:extLst>
                    <a:ext uri="{9D8B030D-6E8A-4147-A177-3AD203B41FA5}">
                      <a16:colId xmlns:a16="http://schemas.microsoft.com/office/drawing/2014/main" val="3410243017"/>
                    </a:ext>
                  </a:extLst>
                </a:gridCol>
              </a:tblGrid>
              <a:tr h="528735">
                <a:tc>
                  <a:txBody>
                    <a:bodyPr/>
                    <a:lstStyle/>
                    <a:p>
                      <a:endParaRPr lang="en-US"/>
                    </a:p>
                  </a:txBody>
                  <a:tcPr/>
                </a:tc>
                <a:tc>
                  <a:txBody>
                    <a:bodyPr/>
                    <a:lstStyle/>
                    <a:p>
                      <a:r>
                        <a:rPr lang="en-US" sz="1100" b="0" dirty="0">
                          <a:solidFill>
                            <a:schemeClr val="tx1"/>
                          </a:solidFill>
                          <a:latin typeface="Times New Roman" panose="02020603050405020304" pitchFamily="18" charset="0"/>
                          <a:cs typeface="Times New Roman" panose="02020603050405020304" pitchFamily="18" charset="0"/>
                        </a:rPr>
                        <a:t>Grades are based on quizzes, test, projects, and performance tasks. Students will have the opportunity to work on projects in class. Notes, rubrics, and most assignments will be posted on CANVAS. </a:t>
                      </a:r>
                      <a:r>
                        <a:rPr lang="en-US" sz="1100" b="1" dirty="0">
                          <a:solidFill>
                            <a:schemeClr val="tx1"/>
                          </a:solidFill>
                          <a:latin typeface="Times New Roman" panose="02020603050405020304" pitchFamily="18" charset="0"/>
                          <a:cs typeface="Times New Roman" panose="02020603050405020304" pitchFamily="18" charset="0"/>
                        </a:rPr>
                        <a:t>Students are responsible for checking their grade on Infinite Campus and CANVAS and keeping up with missing assignments.</a:t>
                      </a:r>
                    </a:p>
                  </a:txBody>
                  <a:tcPr/>
                </a:tc>
                <a:extLst>
                  <a:ext uri="{0D108BD9-81ED-4DB2-BD59-A6C34878D82A}">
                    <a16:rowId xmlns:a16="http://schemas.microsoft.com/office/drawing/2014/main" val="2845610658"/>
                  </a:ext>
                </a:extLst>
              </a:tr>
              <a:tr h="522514">
                <a:tc>
                  <a:txBody>
                    <a:bodyPr/>
                    <a:lstStyle/>
                    <a:p>
                      <a:endParaRPr lang="en-US" dirty="0"/>
                    </a:p>
                  </a:txBody>
                  <a:tcPr/>
                </a:tc>
                <a:tc>
                  <a:txBody>
                    <a:bodyPr/>
                    <a:lstStyle/>
                    <a:p>
                      <a:r>
                        <a:rPr lang="en-US" sz="1100" dirty="0">
                          <a:solidFill>
                            <a:schemeClr val="tx1"/>
                          </a:solidFill>
                          <a:latin typeface="Times New Roman" panose="02020603050405020304" pitchFamily="18" charset="0"/>
                          <a:cs typeface="Times New Roman" panose="02020603050405020304" pitchFamily="18" charset="0"/>
                        </a:rPr>
                        <a:t>Students who do not complete classwork or are missing assignments may be required to attend morning/afternoon detention until missing work is completed. The grade level administrator may be notified of any student who have assignments left incomplete after 5 school days. This does not include missing work for students who are in school. Students may turn in missing work before school or during class. </a:t>
                      </a:r>
                    </a:p>
                  </a:txBody>
                  <a:tcPr/>
                </a:tc>
                <a:extLst>
                  <a:ext uri="{0D108BD9-81ED-4DB2-BD59-A6C34878D82A}">
                    <a16:rowId xmlns:a16="http://schemas.microsoft.com/office/drawing/2014/main" val="1557408435"/>
                  </a:ext>
                </a:extLst>
              </a:tr>
              <a:tr h="460310">
                <a:tc>
                  <a:txBody>
                    <a:bodyPr/>
                    <a:lstStyle/>
                    <a:p>
                      <a:endParaRPr lang="en-US" dirty="0"/>
                    </a:p>
                  </a:txBody>
                  <a:tcPr/>
                </a:tc>
                <a:tc>
                  <a:txBody>
                    <a:bodyPr/>
                    <a:lstStyle/>
                    <a:p>
                      <a:r>
                        <a:rPr lang="en-US" sz="1100" dirty="0">
                          <a:solidFill>
                            <a:schemeClr val="tx1"/>
                          </a:solidFill>
                          <a:latin typeface="Times New Roman" panose="02020603050405020304" pitchFamily="18" charset="0"/>
                          <a:cs typeface="Times New Roman" panose="02020603050405020304" pitchFamily="18" charset="0"/>
                        </a:rPr>
                        <a:t>All students can retake a unit test. However, it is a must that students who perform below a 70 retake the assessment. They must follow the relearn and reassessment plan given by the teacher. </a:t>
                      </a:r>
                      <a:r>
                        <a:rPr lang="en-US" sz="1100" u="sng" dirty="0">
                          <a:solidFill>
                            <a:schemeClr val="tx1"/>
                          </a:solidFill>
                          <a:latin typeface="Times New Roman" panose="02020603050405020304" pitchFamily="18" charset="0"/>
                          <a:cs typeface="Times New Roman" panose="02020603050405020304" pitchFamily="18" charset="0"/>
                        </a:rPr>
                        <a:t>ALL revision/retake deadlines and directions must be followed to receive credit. </a:t>
                      </a:r>
                      <a:r>
                        <a:rPr lang="en-US" sz="1100" dirty="0">
                          <a:solidFill>
                            <a:schemeClr val="tx1"/>
                          </a:solidFill>
                          <a:latin typeface="Times New Roman" panose="02020603050405020304" pitchFamily="18" charset="0"/>
                          <a:cs typeface="Times New Roman" panose="02020603050405020304" pitchFamily="18" charset="0"/>
                        </a:rPr>
                        <a:t>Revision/retake requirements are on the front of this document. </a:t>
                      </a:r>
                      <a:r>
                        <a:rPr lang="en-US" sz="1100" b="1" dirty="0">
                          <a:solidFill>
                            <a:schemeClr val="tx1"/>
                          </a:solidFill>
                          <a:latin typeface="Times New Roman" panose="02020603050405020304" pitchFamily="18" charset="0"/>
                          <a:cs typeface="Times New Roman" panose="02020603050405020304" pitchFamily="18" charset="0"/>
                        </a:rPr>
                        <a:t>The last day to complete a retest will be 2 weeks after the test date unless otherwise specified. </a:t>
                      </a:r>
                    </a:p>
                  </a:txBody>
                  <a:tcPr/>
                </a:tc>
                <a:extLst>
                  <a:ext uri="{0D108BD9-81ED-4DB2-BD59-A6C34878D82A}">
                    <a16:rowId xmlns:a16="http://schemas.microsoft.com/office/drawing/2014/main" val="1200590511"/>
                  </a:ext>
                </a:extLst>
              </a:tr>
              <a:tr h="510074">
                <a:tc>
                  <a:txBody>
                    <a:bodyPr/>
                    <a:lstStyle/>
                    <a:p>
                      <a:endParaRPr lang="en-US" dirty="0"/>
                    </a:p>
                  </a:txBody>
                  <a:tcPr/>
                </a:tc>
                <a:tc>
                  <a:txBody>
                    <a:bodyPr/>
                    <a:lstStyle/>
                    <a:p>
                      <a:r>
                        <a:rPr lang="en-US" sz="1100" b="1" dirty="0">
                          <a:solidFill>
                            <a:schemeClr val="tx1"/>
                          </a:solidFill>
                          <a:latin typeface="Times New Roman"/>
                          <a:cs typeface="Times New Roman"/>
                        </a:rPr>
                        <a:t>Math 8 tutoring will take place on Monday’s from 4:45 pm to 5:45 pm beginning after the first progress report. Prompt pick-up is required. </a:t>
                      </a:r>
                      <a:r>
                        <a:rPr lang="en-US" sz="1100" dirty="0">
                          <a:solidFill>
                            <a:schemeClr val="tx1"/>
                          </a:solidFill>
                          <a:latin typeface="Times New Roman"/>
                          <a:cs typeface="Times New Roman"/>
                        </a:rPr>
                        <a:t>A sign-up sheet will be made available for students once tutoring starts. </a:t>
                      </a:r>
                      <a:endParaRPr lang="en-US" sz="1100" dirty="0">
                        <a:solidFill>
                          <a:schemeClr val="tx1"/>
                        </a:solidFill>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4125044197"/>
                  </a:ext>
                </a:extLst>
              </a:tr>
            </a:tbl>
          </a:graphicData>
        </a:graphic>
      </p:graphicFrame>
      <p:sp>
        <p:nvSpPr>
          <p:cNvPr id="8" name="TextBox 7">
            <a:extLst>
              <a:ext uri="{FF2B5EF4-FFF2-40B4-BE49-F238E27FC236}">
                <a16:creationId xmlns:a16="http://schemas.microsoft.com/office/drawing/2014/main" id="{4A2BC1F8-19AE-4A2F-0D29-8F5C72709F23}"/>
              </a:ext>
            </a:extLst>
          </p:cNvPr>
          <p:cNvSpPr txBox="1"/>
          <p:nvPr/>
        </p:nvSpPr>
        <p:spPr>
          <a:xfrm rot="16200000">
            <a:off x="352269" y="1034881"/>
            <a:ext cx="729455" cy="276999"/>
          </a:xfrm>
          <a:prstGeom prst="rect">
            <a:avLst/>
          </a:prstGeom>
          <a:noFill/>
        </p:spPr>
        <p:txBody>
          <a:bodyPr wrap="square" rtlCol="0">
            <a:spAutoFit/>
          </a:bodyPr>
          <a:lstStyle/>
          <a:p>
            <a:r>
              <a:rPr lang="en-US" sz="1200" dirty="0"/>
              <a:t>Grading</a:t>
            </a:r>
          </a:p>
        </p:txBody>
      </p:sp>
      <p:sp>
        <p:nvSpPr>
          <p:cNvPr id="9" name="TextBox 8">
            <a:extLst>
              <a:ext uri="{FF2B5EF4-FFF2-40B4-BE49-F238E27FC236}">
                <a16:creationId xmlns:a16="http://schemas.microsoft.com/office/drawing/2014/main" id="{83254AE0-B0E2-BC32-A121-1E953B64ED4A}"/>
              </a:ext>
            </a:extLst>
          </p:cNvPr>
          <p:cNvSpPr txBox="1"/>
          <p:nvPr/>
        </p:nvSpPr>
        <p:spPr>
          <a:xfrm rot="16200000">
            <a:off x="488122" y="1783711"/>
            <a:ext cx="660758" cy="461665"/>
          </a:xfrm>
          <a:prstGeom prst="rect">
            <a:avLst/>
          </a:prstGeom>
          <a:noFill/>
        </p:spPr>
        <p:txBody>
          <a:bodyPr wrap="none" rtlCol="0">
            <a:spAutoFit/>
          </a:bodyPr>
          <a:lstStyle/>
          <a:p>
            <a:r>
              <a:rPr lang="en-US" sz="1200" dirty="0"/>
              <a:t>Missing</a:t>
            </a:r>
          </a:p>
          <a:p>
            <a:r>
              <a:rPr lang="en-US" sz="1100" dirty="0"/>
              <a:t> </a:t>
            </a:r>
            <a:r>
              <a:rPr lang="en-US" sz="1200" dirty="0"/>
              <a:t>Work</a:t>
            </a:r>
          </a:p>
        </p:txBody>
      </p:sp>
      <p:sp>
        <p:nvSpPr>
          <p:cNvPr id="10" name="TextBox 9">
            <a:extLst>
              <a:ext uri="{FF2B5EF4-FFF2-40B4-BE49-F238E27FC236}">
                <a16:creationId xmlns:a16="http://schemas.microsoft.com/office/drawing/2014/main" id="{FB07A974-ED05-0070-C1EE-CAC3E4E54490}"/>
              </a:ext>
            </a:extLst>
          </p:cNvPr>
          <p:cNvSpPr txBox="1"/>
          <p:nvPr/>
        </p:nvSpPr>
        <p:spPr>
          <a:xfrm rot="16200000">
            <a:off x="333975" y="2844483"/>
            <a:ext cx="766044" cy="276999"/>
          </a:xfrm>
          <a:prstGeom prst="rect">
            <a:avLst/>
          </a:prstGeom>
          <a:noFill/>
        </p:spPr>
        <p:txBody>
          <a:bodyPr wrap="none" rtlCol="0">
            <a:spAutoFit/>
          </a:bodyPr>
          <a:lstStyle/>
          <a:p>
            <a:r>
              <a:rPr lang="en-US" sz="1200" dirty="0"/>
              <a:t>Retesting</a:t>
            </a:r>
          </a:p>
        </p:txBody>
      </p:sp>
      <p:sp>
        <p:nvSpPr>
          <p:cNvPr id="11" name="TextBox 10">
            <a:extLst>
              <a:ext uri="{FF2B5EF4-FFF2-40B4-BE49-F238E27FC236}">
                <a16:creationId xmlns:a16="http://schemas.microsoft.com/office/drawing/2014/main" id="{ECA1685C-0AF9-CB6C-8483-568D3DE453B5}"/>
              </a:ext>
            </a:extLst>
          </p:cNvPr>
          <p:cNvSpPr txBox="1"/>
          <p:nvPr/>
        </p:nvSpPr>
        <p:spPr>
          <a:xfrm rot="16200000">
            <a:off x="349971" y="3601632"/>
            <a:ext cx="702628" cy="276999"/>
          </a:xfrm>
          <a:prstGeom prst="rect">
            <a:avLst/>
          </a:prstGeom>
          <a:noFill/>
        </p:spPr>
        <p:txBody>
          <a:bodyPr wrap="none" rtlCol="0">
            <a:spAutoFit/>
          </a:bodyPr>
          <a:lstStyle/>
          <a:p>
            <a:r>
              <a:rPr lang="en-US" sz="1200" dirty="0"/>
              <a:t>Tutoring</a:t>
            </a:r>
          </a:p>
        </p:txBody>
      </p:sp>
      <p:cxnSp>
        <p:nvCxnSpPr>
          <p:cNvPr id="13" name="Straight Connector 12">
            <a:extLst>
              <a:ext uri="{FF2B5EF4-FFF2-40B4-BE49-F238E27FC236}">
                <a16:creationId xmlns:a16="http://schemas.microsoft.com/office/drawing/2014/main" id="{1A33BC75-D017-6C94-49EA-A047D19739E2}"/>
              </a:ext>
            </a:extLst>
          </p:cNvPr>
          <p:cNvCxnSpPr/>
          <p:nvPr/>
        </p:nvCxnSpPr>
        <p:spPr>
          <a:xfrm>
            <a:off x="236376" y="4192555"/>
            <a:ext cx="6431902" cy="0"/>
          </a:xfrm>
          <a:prstGeom prst="line">
            <a:avLst/>
          </a:prstGeom>
        </p:spPr>
        <p:style>
          <a:lnRef idx="1">
            <a:schemeClr val="accent1"/>
          </a:lnRef>
          <a:fillRef idx="0">
            <a:schemeClr val="accent1"/>
          </a:fillRef>
          <a:effectRef idx="0">
            <a:schemeClr val="accent1"/>
          </a:effectRef>
          <a:fontRef idx="minor">
            <a:schemeClr val="tx1"/>
          </a:fontRef>
        </p:style>
      </p:cxnSp>
      <p:graphicFrame>
        <p:nvGraphicFramePr>
          <p:cNvPr id="14" name="Table 14">
            <a:extLst>
              <a:ext uri="{FF2B5EF4-FFF2-40B4-BE49-F238E27FC236}">
                <a16:creationId xmlns:a16="http://schemas.microsoft.com/office/drawing/2014/main" id="{C210824E-BEB0-92F3-6391-49A2D1C5EBFD}"/>
              </a:ext>
            </a:extLst>
          </p:cNvPr>
          <p:cNvGraphicFramePr>
            <a:graphicFrameLocks noGrp="1"/>
          </p:cNvGraphicFramePr>
          <p:nvPr>
            <p:extLst>
              <p:ext uri="{D42A27DB-BD31-4B8C-83A1-F6EECF244321}">
                <p14:modId xmlns:p14="http://schemas.microsoft.com/office/powerpoint/2010/main" val="4168797985"/>
              </p:ext>
            </p:extLst>
          </p:nvPr>
        </p:nvGraphicFramePr>
        <p:xfrm>
          <a:off x="541176" y="4259708"/>
          <a:ext cx="5775648" cy="800100"/>
        </p:xfrm>
        <a:graphic>
          <a:graphicData uri="http://schemas.openxmlformats.org/drawingml/2006/table">
            <a:tbl>
              <a:tblPr firstRow="1" bandRow="1">
                <a:tableStyleId>{5C22544A-7EE6-4342-B048-85BDC9FD1C3A}</a:tableStyleId>
              </a:tblPr>
              <a:tblGrid>
                <a:gridCol w="5775648">
                  <a:extLst>
                    <a:ext uri="{9D8B030D-6E8A-4147-A177-3AD203B41FA5}">
                      <a16:colId xmlns:a16="http://schemas.microsoft.com/office/drawing/2014/main" val="2706739717"/>
                    </a:ext>
                  </a:extLst>
                </a:gridCol>
              </a:tblGrid>
              <a:tr h="370840">
                <a:tc>
                  <a:txBody>
                    <a:bodyPr/>
                    <a:lstStyle/>
                    <a:p>
                      <a:r>
                        <a:rPr lang="en-US" u="sng" dirty="0">
                          <a:solidFill>
                            <a:schemeClr val="tx1"/>
                          </a:solidFill>
                          <a:latin typeface="Algerian" panose="04020705040A02060702" pitchFamily="82" charset="0"/>
                        </a:rPr>
                        <a:t>ABSENCES</a:t>
                      </a:r>
                      <a:r>
                        <a:rPr lang="en-US" dirty="0">
                          <a:solidFill>
                            <a:schemeClr val="tx1"/>
                          </a:solidFill>
                        </a:rPr>
                        <a:t>:</a:t>
                      </a:r>
                    </a:p>
                    <a:p>
                      <a:r>
                        <a:rPr lang="en-US" sz="1100" b="0" dirty="0">
                          <a:solidFill>
                            <a:schemeClr val="tx1"/>
                          </a:solidFill>
                          <a:latin typeface="Times New Roman" panose="02020603050405020304" pitchFamily="18" charset="0"/>
                          <a:cs typeface="Times New Roman" panose="02020603050405020304" pitchFamily="18" charset="0"/>
                        </a:rPr>
                        <a:t>This classroom follows the attendance policies established by the Richmond County School System. </a:t>
                      </a:r>
                      <a:r>
                        <a:rPr lang="en-US" sz="1100" b="1" u="sng" dirty="0">
                          <a:solidFill>
                            <a:schemeClr val="tx1"/>
                          </a:solidFill>
                          <a:latin typeface="Times New Roman" panose="02020603050405020304" pitchFamily="18" charset="0"/>
                          <a:cs typeface="Times New Roman" panose="02020603050405020304" pitchFamily="18" charset="0"/>
                        </a:rPr>
                        <a:t>Students are responsible </a:t>
                      </a:r>
                      <a:r>
                        <a:rPr lang="en-US" sz="1100" b="0" dirty="0">
                          <a:solidFill>
                            <a:schemeClr val="tx1"/>
                          </a:solidFill>
                          <a:latin typeface="Times New Roman" panose="02020603050405020304" pitchFamily="18" charset="0"/>
                          <a:cs typeface="Times New Roman" panose="02020603050405020304" pitchFamily="18" charset="0"/>
                        </a:rPr>
                        <a:t>for asking for, obtaining, and completing missing assignments. </a:t>
                      </a:r>
                      <a:r>
                        <a:rPr lang="en-US" sz="1100" b="1" u="sng" dirty="0">
                          <a:solidFill>
                            <a:schemeClr val="tx1"/>
                          </a:solidFill>
                          <a:latin typeface="Times New Roman" panose="02020603050405020304" pitchFamily="18" charset="0"/>
                          <a:cs typeface="Times New Roman" panose="02020603050405020304" pitchFamily="18" charset="0"/>
                        </a:rPr>
                        <a:t>Students should also schedule </a:t>
                      </a:r>
                      <a:r>
                        <a:rPr lang="en-US" sz="1100" b="0" dirty="0">
                          <a:solidFill>
                            <a:schemeClr val="tx1"/>
                          </a:solidFill>
                          <a:latin typeface="Times New Roman" panose="02020603050405020304" pitchFamily="18" charset="0"/>
                          <a:cs typeface="Times New Roman" panose="02020603050405020304" pitchFamily="18" charset="0"/>
                        </a:rPr>
                        <a:t>any missed tests, quizzes, and/or project presentations. </a:t>
                      </a:r>
                    </a:p>
                  </a:txBody>
                  <a:tcPr>
                    <a:noFill/>
                  </a:tcPr>
                </a:tc>
                <a:extLst>
                  <a:ext uri="{0D108BD9-81ED-4DB2-BD59-A6C34878D82A}">
                    <a16:rowId xmlns:a16="http://schemas.microsoft.com/office/drawing/2014/main" val="3097679579"/>
                  </a:ext>
                </a:extLst>
              </a:tr>
            </a:tbl>
          </a:graphicData>
        </a:graphic>
      </p:graphicFrame>
      <p:graphicFrame>
        <p:nvGraphicFramePr>
          <p:cNvPr id="15" name="Table 15">
            <a:extLst>
              <a:ext uri="{FF2B5EF4-FFF2-40B4-BE49-F238E27FC236}">
                <a16:creationId xmlns:a16="http://schemas.microsoft.com/office/drawing/2014/main" id="{96C06533-4A1E-5824-32C2-B8AD81BB8109}"/>
              </a:ext>
            </a:extLst>
          </p:cNvPr>
          <p:cNvGraphicFramePr>
            <a:graphicFrameLocks noGrp="1"/>
          </p:cNvGraphicFramePr>
          <p:nvPr>
            <p:extLst>
              <p:ext uri="{D42A27DB-BD31-4B8C-83A1-F6EECF244321}">
                <p14:modId xmlns:p14="http://schemas.microsoft.com/office/powerpoint/2010/main" val="2144017048"/>
              </p:ext>
            </p:extLst>
          </p:nvPr>
        </p:nvGraphicFramePr>
        <p:xfrm>
          <a:off x="587668" y="5126960"/>
          <a:ext cx="5670063" cy="1135380"/>
        </p:xfrm>
        <a:graphic>
          <a:graphicData uri="http://schemas.openxmlformats.org/drawingml/2006/table">
            <a:tbl>
              <a:tblPr firstRow="1" bandRow="1">
                <a:tableStyleId>{5C22544A-7EE6-4342-B048-85BDC9FD1C3A}</a:tableStyleId>
              </a:tblPr>
              <a:tblGrid>
                <a:gridCol w="5670063">
                  <a:extLst>
                    <a:ext uri="{9D8B030D-6E8A-4147-A177-3AD203B41FA5}">
                      <a16:colId xmlns:a16="http://schemas.microsoft.com/office/drawing/2014/main" val="2310921346"/>
                    </a:ext>
                  </a:extLst>
                </a:gridCol>
              </a:tblGrid>
              <a:tr h="370840">
                <a:tc>
                  <a:txBody>
                    <a:bodyPr/>
                    <a:lstStyle/>
                    <a:p>
                      <a:r>
                        <a:rPr lang="en-US" u="sng" dirty="0">
                          <a:solidFill>
                            <a:schemeClr val="tx1"/>
                          </a:solidFill>
                          <a:latin typeface="Algerian" panose="04020705040A02060702" pitchFamily="82" charset="0"/>
                        </a:rPr>
                        <a:t>DISCIPLINE:</a:t>
                      </a:r>
                    </a:p>
                    <a:p>
                      <a:r>
                        <a:rPr lang="en-US" sz="1100" b="0" u="none" dirty="0">
                          <a:solidFill>
                            <a:schemeClr val="tx1"/>
                          </a:solidFill>
                          <a:latin typeface="Times New Roman" panose="02020603050405020304" pitchFamily="18" charset="0"/>
                          <a:cs typeface="Times New Roman" panose="02020603050405020304" pitchFamily="18" charset="0"/>
                        </a:rPr>
                        <a:t>The Code of Student Conduct can be found via the school and Richmond County Board of Education websites. A copy of the book will be sent home with all students the first few weeks of school. This classroom will adhere to all policies in the Code of Student Conduct. We will follow the PBIS school wide expectations for behavior in this classroom as well. Classroom consequences are outlined below. </a:t>
                      </a:r>
                    </a:p>
                  </a:txBody>
                  <a:tcPr>
                    <a:noFill/>
                  </a:tcPr>
                </a:tc>
                <a:extLst>
                  <a:ext uri="{0D108BD9-81ED-4DB2-BD59-A6C34878D82A}">
                    <a16:rowId xmlns:a16="http://schemas.microsoft.com/office/drawing/2014/main" val="2085981481"/>
                  </a:ext>
                </a:extLst>
              </a:tr>
            </a:tbl>
          </a:graphicData>
        </a:graphic>
      </p:graphicFrame>
      <p:graphicFrame>
        <p:nvGraphicFramePr>
          <p:cNvPr id="16" name="Table 16">
            <a:extLst>
              <a:ext uri="{FF2B5EF4-FFF2-40B4-BE49-F238E27FC236}">
                <a16:creationId xmlns:a16="http://schemas.microsoft.com/office/drawing/2014/main" id="{58C4F0FB-7EA2-79CC-2541-8B1B29EF5C33}"/>
              </a:ext>
            </a:extLst>
          </p:cNvPr>
          <p:cNvGraphicFramePr>
            <a:graphicFrameLocks noGrp="1"/>
          </p:cNvGraphicFramePr>
          <p:nvPr>
            <p:extLst>
              <p:ext uri="{D42A27DB-BD31-4B8C-83A1-F6EECF244321}">
                <p14:modId xmlns:p14="http://schemas.microsoft.com/office/powerpoint/2010/main" val="3133087569"/>
              </p:ext>
            </p:extLst>
          </p:nvPr>
        </p:nvGraphicFramePr>
        <p:xfrm>
          <a:off x="648397" y="6385688"/>
          <a:ext cx="5548604" cy="2179320"/>
        </p:xfrm>
        <a:graphic>
          <a:graphicData uri="http://schemas.openxmlformats.org/drawingml/2006/table">
            <a:tbl>
              <a:tblPr firstRow="1" bandRow="1">
                <a:tableStyleId>{5C22544A-7EE6-4342-B048-85BDC9FD1C3A}</a:tableStyleId>
              </a:tblPr>
              <a:tblGrid>
                <a:gridCol w="2817034">
                  <a:extLst>
                    <a:ext uri="{9D8B030D-6E8A-4147-A177-3AD203B41FA5}">
                      <a16:colId xmlns:a16="http://schemas.microsoft.com/office/drawing/2014/main" val="4202123729"/>
                    </a:ext>
                  </a:extLst>
                </a:gridCol>
                <a:gridCol w="2731570">
                  <a:extLst>
                    <a:ext uri="{9D8B030D-6E8A-4147-A177-3AD203B41FA5}">
                      <a16:colId xmlns:a16="http://schemas.microsoft.com/office/drawing/2014/main" val="3593877393"/>
                    </a:ext>
                  </a:extLst>
                </a:gridCol>
              </a:tblGrid>
              <a:tr h="370840">
                <a:tc>
                  <a:txBody>
                    <a:bodyPr/>
                    <a:lstStyle/>
                    <a:p>
                      <a:pPr algn="ctr"/>
                      <a:r>
                        <a:rPr lang="en-US" u="sng" dirty="0">
                          <a:solidFill>
                            <a:schemeClr val="tx1"/>
                          </a:solidFill>
                        </a:rPr>
                        <a:t>Classroom Expectations</a:t>
                      </a:r>
                    </a:p>
                    <a:p>
                      <a:pPr marL="342900" indent="-342900" algn="l">
                        <a:buAutoNum type="arabicPeriod"/>
                      </a:pPr>
                      <a:r>
                        <a:rPr lang="en-US" sz="1100" b="0" u="none" dirty="0">
                          <a:solidFill>
                            <a:schemeClr val="tx1"/>
                          </a:solidFill>
                          <a:latin typeface="Times New Roman" panose="02020603050405020304" pitchFamily="18" charset="0"/>
                          <a:cs typeface="Times New Roman" panose="02020603050405020304" pitchFamily="18" charset="0"/>
                        </a:rPr>
                        <a:t>Follow the opening routines: Enter the classroom </a:t>
                      </a:r>
                      <a:r>
                        <a:rPr lang="en-US" sz="1100" b="1" u="sng" dirty="0">
                          <a:solidFill>
                            <a:schemeClr val="tx1"/>
                          </a:solidFill>
                          <a:latin typeface="Times New Roman" panose="02020603050405020304" pitchFamily="18" charset="0"/>
                          <a:cs typeface="Times New Roman" panose="02020603050405020304" pitchFamily="18" charset="0"/>
                        </a:rPr>
                        <a:t>SILENTLY</a:t>
                      </a:r>
                      <a:r>
                        <a:rPr lang="en-US" sz="1100" b="0" u="none" dirty="0">
                          <a:solidFill>
                            <a:schemeClr val="tx1"/>
                          </a:solidFill>
                          <a:latin typeface="Times New Roman" panose="02020603050405020304" pitchFamily="18" charset="0"/>
                          <a:cs typeface="Times New Roman" panose="02020603050405020304" pitchFamily="18" charset="0"/>
                        </a:rPr>
                        <a:t>; Take the </a:t>
                      </a:r>
                      <a:r>
                        <a:rPr lang="en-US" sz="1100" b="1" i="0" u="sng" dirty="0">
                          <a:solidFill>
                            <a:schemeClr val="tx1"/>
                          </a:solidFill>
                          <a:latin typeface="Times New Roman" panose="02020603050405020304" pitchFamily="18" charset="0"/>
                          <a:cs typeface="Times New Roman" panose="02020603050405020304" pitchFamily="18" charset="0"/>
                        </a:rPr>
                        <a:t>DIRECT ROUTE </a:t>
                      </a:r>
                      <a:r>
                        <a:rPr lang="en-US" sz="1100" b="0" u="none" dirty="0">
                          <a:solidFill>
                            <a:schemeClr val="tx1"/>
                          </a:solidFill>
                          <a:latin typeface="Times New Roman" panose="02020603050405020304" pitchFamily="18" charset="0"/>
                          <a:cs typeface="Times New Roman" panose="02020603050405020304" pitchFamily="18" charset="0"/>
                        </a:rPr>
                        <a:t>to your seat; Take out </a:t>
                      </a:r>
                      <a:r>
                        <a:rPr lang="en-US" sz="1100" b="1" u="sng" dirty="0">
                          <a:solidFill>
                            <a:schemeClr val="tx1"/>
                          </a:solidFill>
                          <a:latin typeface="Times New Roman" panose="02020603050405020304" pitchFamily="18" charset="0"/>
                          <a:cs typeface="Times New Roman" panose="02020603050405020304" pitchFamily="18" charset="0"/>
                        </a:rPr>
                        <a:t>ALL MATERIALS </a:t>
                      </a:r>
                      <a:r>
                        <a:rPr lang="en-US" sz="1100" b="0" u="none" dirty="0">
                          <a:solidFill>
                            <a:schemeClr val="tx1"/>
                          </a:solidFill>
                          <a:latin typeface="Times New Roman" panose="02020603050405020304" pitchFamily="18" charset="0"/>
                          <a:cs typeface="Times New Roman" panose="02020603050405020304" pitchFamily="18" charset="0"/>
                        </a:rPr>
                        <a:t>for the day; and Begin your </a:t>
                      </a:r>
                      <a:r>
                        <a:rPr lang="en-US" sz="1100" b="1" u="sng" dirty="0">
                          <a:solidFill>
                            <a:schemeClr val="tx1"/>
                          </a:solidFill>
                          <a:latin typeface="Times New Roman" panose="02020603050405020304" pitchFamily="18" charset="0"/>
                          <a:cs typeface="Times New Roman" panose="02020603050405020304" pitchFamily="18" charset="0"/>
                        </a:rPr>
                        <a:t>DO NOW </a:t>
                      </a:r>
                      <a:r>
                        <a:rPr lang="en-US" sz="1100" b="0" u="none" dirty="0">
                          <a:solidFill>
                            <a:schemeClr val="tx1"/>
                          </a:solidFill>
                          <a:latin typeface="Times New Roman" panose="02020603050405020304" pitchFamily="18" charset="0"/>
                          <a:cs typeface="Times New Roman" panose="02020603050405020304" pitchFamily="18" charset="0"/>
                        </a:rPr>
                        <a:t>with quality.</a:t>
                      </a:r>
                    </a:p>
                    <a:p>
                      <a:pPr marL="342900" indent="-342900" algn="l">
                        <a:buAutoNum type="arabicPeriod"/>
                      </a:pPr>
                      <a:r>
                        <a:rPr lang="en-US" sz="1100" b="0" u="none" dirty="0">
                          <a:solidFill>
                            <a:schemeClr val="tx1"/>
                          </a:solidFill>
                          <a:latin typeface="Times New Roman" panose="02020603050405020304" pitchFamily="18" charset="0"/>
                          <a:cs typeface="Times New Roman" panose="02020603050405020304" pitchFamily="18" charset="0"/>
                        </a:rPr>
                        <a:t>We are a </a:t>
                      </a:r>
                      <a:r>
                        <a:rPr lang="en-US" sz="1100" b="1" i="1" u="none" dirty="0">
                          <a:solidFill>
                            <a:schemeClr val="tx1"/>
                          </a:solidFill>
                          <a:latin typeface="Times New Roman" panose="02020603050405020304" pitchFamily="18" charset="0"/>
                          <a:cs typeface="Times New Roman" panose="02020603050405020304" pitchFamily="18" charset="0"/>
                        </a:rPr>
                        <a:t>1 Rule Classroom </a:t>
                      </a:r>
                      <a:r>
                        <a:rPr lang="en-US" sz="1100" b="0" u="none" dirty="0">
                          <a:solidFill>
                            <a:schemeClr val="tx1"/>
                          </a:solidFill>
                          <a:latin typeface="Times New Roman" panose="02020603050405020304" pitchFamily="18" charset="0"/>
                          <a:cs typeface="Times New Roman" panose="02020603050405020304" pitchFamily="18" charset="0"/>
                        </a:rPr>
                        <a:t>- If what you are doing: </a:t>
                      </a:r>
                      <a:r>
                        <a:rPr lang="en-US" sz="1100" b="1" u="sng" dirty="0">
                          <a:solidFill>
                            <a:schemeClr val="tx1"/>
                          </a:solidFill>
                          <a:latin typeface="Times New Roman" panose="02020603050405020304" pitchFamily="18" charset="0"/>
                          <a:cs typeface="Times New Roman" panose="02020603050405020304" pitchFamily="18" charset="0"/>
                        </a:rPr>
                        <a:t>INTERFERES</a:t>
                      </a:r>
                      <a:r>
                        <a:rPr lang="en-US" sz="1100" b="0" u="none" dirty="0">
                          <a:solidFill>
                            <a:schemeClr val="tx1"/>
                          </a:solidFill>
                          <a:latin typeface="Times New Roman" panose="02020603050405020304" pitchFamily="18" charset="0"/>
                          <a:cs typeface="Times New Roman" panose="02020603050405020304" pitchFamily="18" charset="0"/>
                        </a:rPr>
                        <a:t> with learning, </a:t>
                      </a:r>
                      <a:r>
                        <a:rPr lang="en-US" sz="1100" b="1" u="sng" dirty="0">
                          <a:solidFill>
                            <a:schemeClr val="tx1"/>
                          </a:solidFill>
                          <a:latin typeface="Times New Roman" panose="02020603050405020304" pitchFamily="18" charset="0"/>
                          <a:cs typeface="Times New Roman" panose="02020603050405020304" pitchFamily="18" charset="0"/>
                        </a:rPr>
                        <a:t>HURTS</a:t>
                      </a:r>
                      <a:r>
                        <a:rPr lang="en-US" sz="1100" b="0" u="none" dirty="0">
                          <a:solidFill>
                            <a:schemeClr val="tx1"/>
                          </a:solidFill>
                          <a:latin typeface="Times New Roman" panose="02020603050405020304" pitchFamily="18" charset="0"/>
                          <a:cs typeface="Times New Roman" panose="02020603050405020304" pitchFamily="18" charset="0"/>
                        </a:rPr>
                        <a:t> someone’s heart, or </a:t>
                      </a:r>
                      <a:r>
                        <a:rPr lang="en-US" sz="1100" b="1" u="sng" dirty="0">
                          <a:solidFill>
                            <a:schemeClr val="tx1"/>
                          </a:solidFill>
                          <a:latin typeface="Times New Roman" panose="02020603050405020304" pitchFamily="18" charset="0"/>
                          <a:cs typeface="Times New Roman" panose="02020603050405020304" pitchFamily="18" charset="0"/>
                        </a:rPr>
                        <a:t>PREVENTS</a:t>
                      </a:r>
                      <a:r>
                        <a:rPr lang="en-US" sz="1100" b="0" u="none" dirty="0">
                          <a:solidFill>
                            <a:schemeClr val="tx1"/>
                          </a:solidFill>
                          <a:latin typeface="Times New Roman" panose="02020603050405020304" pitchFamily="18" charset="0"/>
                          <a:cs typeface="Times New Roman" panose="02020603050405020304" pitchFamily="18" charset="0"/>
                        </a:rPr>
                        <a:t> you from being your best self… </a:t>
                      </a:r>
                      <a:r>
                        <a:rPr lang="en-US" sz="1100" b="1" u="sng" dirty="0">
                          <a:solidFill>
                            <a:schemeClr val="tx1"/>
                          </a:solidFill>
                          <a:latin typeface="Times New Roman" panose="02020603050405020304" pitchFamily="18" charset="0"/>
                          <a:cs typeface="Times New Roman" panose="02020603050405020304" pitchFamily="18" charset="0"/>
                        </a:rPr>
                        <a:t>YOU SHOULDN’T BE DOING IT</a:t>
                      </a:r>
                      <a:r>
                        <a:rPr lang="en-US" sz="1100" b="0" u="none" dirty="0">
                          <a:solidFill>
                            <a:schemeClr val="tx1"/>
                          </a:solidFill>
                          <a:latin typeface="Times New Roman" panose="02020603050405020304" pitchFamily="18" charset="0"/>
                          <a:cs typeface="Times New Roman" panose="02020603050405020304" pitchFamily="18" charset="0"/>
                        </a:rPr>
                        <a:t>!</a:t>
                      </a:r>
                    </a:p>
                  </a:txBody>
                  <a:tcP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noFill/>
                  </a:tcPr>
                </a:tc>
                <a:tc>
                  <a:txBody>
                    <a:bodyPr/>
                    <a:lstStyle/>
                    <a:p>
                      <a:pPr algn="ctr"/>
                      <a:r>
                        <a:rPr lang="en-US" u="sng" dirty="0">
                          <a:solidFill>
                            <a:schemeClr val="tx1"/>
                          </a:solidFill>
                        </a:rPr>
                        <a:t>Classroom Restorative Practices</a:t>
                      </a:r>
                    </a:p>
                    <a:p>
                      <a:pPr algn="ctr"/>
                      <a:r>
                        <a:rPr lang="en-US" sz="1100" b="0" u="none" dirty="0">
                          <a:solidFill>
                            <a:schemeClr val="tx1"/>
                          </a:solidFill>
                          <a:latin typeface="Times New Roman" panose="02020603050405020304" pitchFamily="18" charset="0"/>
                          <a:cs typeface="Times New Roman" panose="02020603050405020304" pitchFamily="18" charset="0"/>
                        </a:rPr>
                        <a:t>The restorative practices plan is as</a:t>
                      </a:r>
                    </a:p>
                    <a:p>
                      <a:pPr algn="ctr"/>
                      <a:r>
                        <a:rPr lang="en-US" sz="1100" b="0" u="none" dirty="0">
                          <a:solidFill>
                            <a:schemeClr val="tx1"/>
                          </a:solidFill>
                          <a:latin typeface="Times New Roman" panose="02020603050405020304" pitchFamily="18" charset="0"/>
                          <a:cs typeface="Times New Roman" panose="02020603050405020304" pitchFamily="18" charset="0"/>
                        </a:rPr>
                        <a:t>follows: </a:t>
                      </a:r>
                      <a:r>
                        <a:rPr lang="en-US" sz="1100" b="1" u="none" dirty="0">
                          <a:solidFill>
                            <a:schemeClr val="tx1"/>
                          </a:solidFill>
                          <a:latin typeface="Times New Roman" panose="02020603050405020304" pitchFamily="18" charset="0"/>
                          <a:cs typeface="Times New Roman" panose="02020603050405020304" pitchFamily="18" charset="0"/>
                        </a:rPr>
                        <a:t>first offense</a:t>
                      </a:r>
                      <a:r>
                        <a:rPr lang="en-US" sz="1100" b="0" u="none" dirty="0">
                          <a:solidFill>
                            <a:schemeClr val="tx1"/>
                          </a:solidFill>
                          <a:latin typeface="Times New Roman" panose="02020603050405020304" pitchFamily="18" charset="0"/>
                          <a:cs typeface="Times New Roman" panose="02020603050405020304" pitchFamily="18" charset="0"/>
                        </a:rPr>
                        <a:t>—warning; </a:t>
                      </a:r>
                      <a:r>
                        <a:rPr lang="en-US" sz="1100" b="1" u="none" dirty="0">
                          <a:solidFill>
                            <a:schemeClr val="tx1"/>
                          </a:solidFill>
                          <a:latin typeface="Times New Roman" panose="02020603050405020304" pitchFamily="18" charset="0"/>
                          <a:cs typeface="Times New Roman" panose="02020603050405020304" pitchFamily="18" charset="0"/>
                        </a:rPr>
                        <a:t>second offense</a:t>
                      </a:r>
                      <a:r>
                        <a:rPr lang="en-US" sz="1100" b="0" u="none" dirty="0">
                          <a:solidFill>
                            <a:schemeClr val="tx1"/>
                          </a:solidFill>
                          <a:latin typeface="Times New Roman" panose="02020603050405020304" pitchFamily="18" charset="0"/>
                          <a:cs typeface="Times New Roman" panose="02020603050405020304" pitchFamily="18" charset="0"/>
                        </a:rPr>
                        <a:t>- parent contact; </a:t>
                      </a:r>
                      <a:r>
                        <a:rPr lang="en-US" sz="1100" b="1" u="none" dirty="0">
                          <a:solidFill>
                            <a:schemeClr val="tx1"/>
                          </a:solidFill>
                          <a:latin typeface="Times New Roman" panose="02020603050405020304" pitchFamily="18" charset="0"/>
                          <a:cs typeface="Times New Roman" panose="02020603050405020304" pitchFamily="18" charset="0"/>
                        </a:rPr>
                        <a:t>third offense</a:t>
                      </a:r>
                      <a:r>
                        <a:rPr lang="en-US" sz="1100" b="0" u="none" dirty="0">
                          <a:solidFill>
                            <a:schemeClr val="tx1"/>
                          </a:solidFill>
                          <a:latin typeface="Times New Roman" panose="02020603050405020304" pitchFamily="18" charset="0"/>
                          <a:cs typeface="Times New Roman" panose="02020603050405020304" pitchFamily="18" charset="0"/>
                        </a:rPr>
                        <a:t>—student-written plan to change</a:t>
                      </a:r>
                    </a:p>
                    <a:p>
                      <a:pPr algn="ctr"/>
                      <a:r>
                        <a:rPr lang="en-US" sz="1100" b="0" u="none" dirty="0">
                          <a:solidFill>
                            <a:schemeClr val="tx1"/>
                          </a:solidFill>
                          <a:latin typeface="Times New Roman" panose="02020603050405020304" pitchFamily="18" charset="0"/>
                          <a:cs typeface="Times New Roman" panose="02020603050405020304" pitchFamily="18" charset="0"/>
                        </a:rPr>
                        <a:t>behavior and sign by parent; </a:t>
                      </a:r>
                      <a:r>
                        <a:rPr lang="en-US" sz="1100" b="1" u="none" dirty="0">
                          <a:solidFill>
                            <a:schemeClr val="tx1"/>
                          </a:solidFill>
                          <a:latin typeface="Times New Roman" panose="02020603050405020304" pitchFamily="18" charset="0"/>
                          <a:cs typeface="Times New Roman" panose="02020603050405020304" pitchFamily="18" charset="0"/>
                        </a:rPr>
                        <a:t>fourth offense</a:t>
                      </a:r>
                      <a:r>
                        <a:rPr lang="en-US" sz="1100" b="0" u="none" dirty="0">
                          <a:solidFill>
                            <a:schemeClr val="tx1"/>
                          </a:solidFill>
                          <a:latin typeface="Times New Roman" panose="02020603050405020304" pitchFamily="18" charset="0"/>
                          <a:cs typeface="Times New Roman" panose="02020603050405020304" pitchFamily="18" charset="0"/>
                        </a:rPr>
                        <a:t>—detention/parent contacted; </a:t>
                      </a:r>
                      <a:r>
                        <a:rPr lang="en-US" sz="1100" b="1" u="none" dirty="0">
                          <a:solidFill>
                            <a:schemeClr val="tx1"/>
                          </a:solidFill>
                          <a:latin typeface="Times New Roman" panose="02020603050405020304" pitchFamily="18" charset="0"/>
                          <a:cs typeface="Times New Roman" panose="02020603050405020304" pitchFamily="18" charset="0"/>
                        </a:rPr>
                        <a:t>fifth offense</a:t>
                      </a:r>
                      <a:r>
                        <a:rPr lang="en-US" sz="1100" b="0" u="none" dirty="0">
                          <a:solidFill>
                            <a:schemeClr val="tx1"/>
                          </a:solidFill>
                          <a:latin typeface="Times New Roman" panose="02020603050405020304" pitchFamily="18" charset="0"/>
                          <a:cs typeface="Times New Roman" panose="02020603050405020304" pitchFamily="18" charset="0"/>
                        </a:rPr>
                        <a:t>- parent/student/teacher</a:t>
                      </a:r>
                    </a:p>
                    <a:p>
                      <a:pPr algn="ctr"/>
                      <a:r>
                        <a:rPr lang="en-US" sz="1100" b="0" u="none" dirty="0">
                          <a:solidFill>
                            <a:schemeClr val="tx1"/>
                          </a:solidFill>
                          <a:latin typeface="Times New Roman" panose="02020603050405020304" pitchFamily="18" charset="0"/>
                          <a:cs typeface="Times New Roman" panose="02020603050405020304" pitchFamily="18" charset="0"/>
                        </a:rPr>
                        <a:t>conference; </a:t>
                      </a:r>
                      <a:r>
                        <a:rPr lang="en-US" sz="1100" b="1" u="none" dirty="0">
                          <a:solidFill>
                            <a:schemeClr val="tx1"/>
                          </a:solidFill>
                          <a:latin typeface="Times New Roman" panose="02020603050405020304" pitchFamily="18" charset="0"/>
                          <a:cs typeface="Times New Roman" panose="02020603050405020304" pitchFamily="18" charset="0"/>
                        </a:rPr>
                        <a:t>further offenses</a:t>
                      </a:r>
                      <a:r>
                        <a:rPr lang="en-US" sz="1100" b="0" u="none" dirty="0">
                          <a:solidFill>
                            <a:schemeClr val="tx1"/>
                          </a:solidFill>
                          <a:latin typeface="Times New Roman" panose="02020603050405020304" pitchFamily="18" charset="0"/>
                          <a:cs typeface="Times New Roman" panose="02020603050405020304" pitchFamily="18" charset="0"/>
                        </a:rPr>
                        <a:t>—office referral(s). Please be sure to follow class, school, and district policies.</a:t>
                      </a:r>
                    </a:p>
                    <a:p>
                      <a:pPr algn="ctr"/>
                      <a:endParaRPr lang="en-US" u="sng" dirty="0">
                        <a:solidFill>
                          <a:schemeClr val="tx1"/>
                        </a:solidFill>
                      </a:endParaRPr>
                    </a:p>
                  </a:txBody>
                  <a:tcP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noFill/>
                  </a:tcPr>
                </a:tc>
                <a:extLst>
                  <a:ext uri="{0D108BD9-81ED-4DB2-BD59-A6C34878D82A}">
                    <a16:rowId xmlns:a16="http://schemas.microsoft.com/office/drawing/2014/main" val="3830468357"/>
                  </a:ext>
                </a:extLst>
              </a:tr>
            </a:tbl>
          </a:graphicData>
        </a:graphic>
      </p:graphicFrame>
      <p:sp>
        <p:nvSpPr>
          <p:cNvPr id="17" name="TextBox 16">
            <a:extLst>
              <a:ext uri="{FF2B5EF4-FFF2-40B4-BE49-F238E27FC236}">
                <a16:creationId xmlns:a16="http://schemas.microsoft.com/office/drawing/2014/main" id="{400C1DA6-3FAC-7BA1-D374-CB61AC55B966}"/>
              </a:ext>
            </a:extLst>
          </p:cNvPr>
          <p:cNvSpPr txBox="1"/>
          <p:nvPr/>
        </p:nvSpPr>
        <p:spPr>
          <a:xfrm>
            <a:off x="618032" y="8615265"/>
            <a:ext cx="5609334" cy="707886"/>
          </a:xfrm>
          <a:prstGeom prst="rect">
            <a:avLst/>
          </a:prstGeom>
          <a:noFill/>
        </p:spPr>
        <p:txBody>
          <a:bodyPr wrap="square" lIns="91440" tIns="45720" rIns="91440" bIns="45720" rtlCol="0" anchor="t">
            <a:spAutoFit/>
          </a:bodyPr>
          <a:lstStyle/>
          <a:p>
            <a:r>
              <a:rPr lang="en-US" b="1" u="sng" dirty="0">
                <a:latin typeface="Baguet Script"/>
              </a:rPr>
              <a:t>Cell Phones</a:t>
            </a:r>
            <a:r>
              <a:rPr lang="en-US" dirty="0"/>
              <a:t>: </a:t>
            </a:r>
            <a:r>
              <a:rPr lang="en-US" sz="1100" dirty="0">
                <a:latin typeface="Times New Roman"/>
                <a:cs typeface="Times New Roman"/>
              </a:rPr>
              <a:t>Cell phone use in class will not be tolerated unless specifically directed by the teacher, please see the Richmond County School System and the school for further consequences and expectations.</a:t>
            </a:r>
          </a:p>
        </p:txBody>
      </p:sp>
      <p:graphicFrame>
        <p:nvGraphicFramePr>
          <p:cNvPr id="21" name="Table 21">
            <a:extLst>
              <a:ext uri="{FF2B5EF4-FFF2-40B4-BE49-F238E27FC236}">
                <a16:creationId xmlns:a16="http://schemas.microsoft.com/office/drawing/2014/main" id="{42783818-BFD3-8C6F-481D-C6173CA075E9}"/>
              </a:ext>
            </a:extLst>
          </p:cNvPr>
          <p:cNvGraphicFramePr>
            <a:graphicFrameLocks noGrp="1"/>
          </p:cNvGraphicFramePr>
          <p:nvPr>
            <p:extLst>
              <p:ext uri="{D42A27DB-BD31-4B8C-83A1-F6EECF244321}">
                <p14:modId xmlns:p14="http://schemas.microsoft.com/office/powerpoint/2010/main" val="360374986"/>
              </p:ext>
            </p:extLst>
          </p:nvPr>
        </p:nvGraphicFramePr>
        <p:xfrm>
          <a:off x="618033" y="9294860"/>
          <a:ext cx="5596157" cy="1120140"/>
        </p:xfrm>
        <a:graphic>
          <a:graphicData uri="http://schemas.openxmlformats.org/drawingml/2006/table">
            <a:tbl>
              <a:tblPr firstRow="1" bandRow="1">
                <a:tableStyleId>{5C22544A-7EE6-4342-B048-85BDC9FD1C3A}</a:tableStyleId>
              </a:tblPr>
              <a:tblGrid>
                <a:gridCol w="1589637">
                  <a:extLst>
                    <a:ext uri="{9D8B030D-6E8A-4147-A177-3AD203B41FA5}">
                      <a16:colId xmlns:a16="http://schemas.microsoft.com/office/drawing/2014/main" val="3364919038"/>
                    </a:ext>
                  </a:extLst>
                </a:gridCol>
                <a:gridCol w="1589637">
                  <a:extLst>
                    <a:ext uri="{9D8B030D-6E8A-4147-A177-3AD203B41FA5}">
                      <a16:colId xmlns:a16="http://schemas.microsoft.com/office/drawing/2014/main" val="256498977"/>
                    </a:ext>
                  </a:extLst>
                </a:gridCol>
                <a:gridCol w="2416883">
                  <a:extLst>
                    <a:ext uri="{9D8B030D-6E8A-4147-A177-3AD203B41FA5}">
                      <a16:colId xmlns:a16="http://schemas.microsoft.com/office/drawing/2014/main" val="4117358127"/>
                    </a:ext>
                  </a:extLst>
                </a:gridCol>
              </a:tblGrid>
              <a:tr h="0">
                <a:tc>
                  <a:txBody>
                    <a:bodyPr/>
                    <a:lstStyle/>
                    <a:p>
                      <a:pPr algn="ctr"/>
                      <a:r>
                        <a:rPr lang="en-US" dirty="0">
                          <a:solidFill>
                            <a:schemeClr val="tx1"/>
                          </a:solidFill>
                        </a:rPr>
                        <a:t>Practice builds proficiency. The more you practice, the more proficient you become. </a:t>
                      </a:r>
                    </a:p>
                  </a:txBody>
                  <a:tcPr>
                    <a:noFill/>
                  </a:tcPr>
                </a:tc>
                <a:tc>
                  <a:txBody>
                    <a:bodyPr/>
                    <a:lstStyle/>
                    <a:p>
                      <a:pPr algn="ctr"/>
                      <a:r>
                        <a:rPr lang="en-US" dirty="0">
                          <a:solidFill>
                            <a:schemeClr val="tx1"/>
                          </a:solidFill>
                        </a:rPr>
                        <a:t>ALL thing are hard before it gets easy!</a:t>
                      </a:r>
                    </a:p>
                    <a:p>
                      <a:pPr algn="ctr"/>
                      <a:r>
                        <a:rPr lang="en-US" dirty="0">
                          <a:solidFill>
                            <a:schemeClr val="tx1"/>
                          </a:solidFill>
                        </a:rPr>
                        <a:t>Keep trying!</a:t>
                      </a:r>
                    </a:p>
                  </a:txBody>
                  <a:tcPr>
                    <a:noFill/>
                  </a:tcPr>
                </a:tc>
                <a:tc>
                  <a:txBody>
                    <a:bodyPr/>
                    <a:lstStyle/>
                    <a:p>
                      <a:pPr algn="ctr"/>
                      <a:r>
                        <a:rPr lang="en-US" dirty="0">
                          <a:solidFill>
                            <a:schemeClr val="tx1"/>
                          </a:solidFill>
                        </a:rPr>
                        <a:t>No one succeeds without effort. Those who succeed owe their success to hard work and determination</a:t>
                      </a:r>
                    </a:p>
                  </a:txBody>
                  <a:tcPr>
                    <a:noFill/>
                  </a:tcPr>
                </a:tc>
                <a:extLst>
                  <a:ext uri="{0D108BD9-81ED-4DB2-BD59-A6C34878D82A}">
                    <a16:rowId xmlns:a16="http://schemas.microsoft.com/office/drawing/2014/main" val="1425252677"/>
                  </a:ext>
                </a:extLst>
              </a:tr>
            </a:tbl>
          </a:graphicData>
        </a:graphic>
      </p:graphicFrame>
      <p:pic>
        <p:nvPicPr>
          <p:cNvPr id="23" name="Picture 22" descr="A picture containing clipart, cartoon, illustration, animated cartoon&#10;&#10;Description automatically generated">
            <a:extLst>
              <a:ext uri="{FF2B5EF4-FFF2-40B4-BE49-F238E27FC236}">
                <a16:creationId xmlns:a16="http://schemas.microsoft.com/office/drawing/2014/main" id="{391696FE-14C6-2A28-EF8D-3D786734D7F5}"/>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1777109" y="9326475"/>
            <a:ext cx="722762" cy="722762"/>
          </a:xfrm>
          <a:prstGeom prst="rect">
            <a:avLst/>
          </a:prstGeom>
        </p:spPr>
      </p:pic>
      <p:pic>
        <p:nvPicPr>
          <p:cNvPr id="24" name="Picture 23">
            <a:extLst>
              <a:ext uri="{FF2B5EF4-FFF2-40B4-BE49-F238E27FC236}">
                <a16:creationId xmlns:a16="http://schemas.microsoft.com/office/drawing/2014/main" id="{CFBCF582-0030-EF32-55A8-1C2AB1AAB260}"/>
              </a:ext>
            </a:extLst>
          </p:cNvPr>
          <p:cNvPicPr>
            <a:picLocks noChangeAspect="1"/>
          </p:cNvPicPr>
          <p:nvPr/>
        </p:nvPicPr>
        <p:blipFill>
          <a:blip r:embed="rId4"/>
          <a:stretch>
            <a:fillRect/>
          </a:stretch>
        </p:blipFill>
        <p:spPr>
          <a:xfrm>
            <a:off x="3367885" y="9294860"/>
            <a:ext cx="719390" cy="725487"/>
          </a:xfrm>
          <a:prstGeom prst="rect">
            <a:avLst/>
          </a:prstGeom>
        </p:spPr>
      </p:pic>
      <p:graphicFrame>
        <p:nvGraphicFramePr>
          <p:cNvPr id="25" name="Table 25">
            <a:extLst>
              <a:ext uri="{FF2B5EF4-FFF2-40B4-BE49-F238E27FC236}">
                <a16:creationId xmlns:a16="http://schemas.microsoft.com/office/drawing/2014/main" id="{CFB22A64-F2B4-7CAD-8384-A4145C4B8A20}"/>
              </a:ext>
            </a:extLst>
          </p:cNvPr>
          <p:cNvGraphicFramePr>
            <a:graphicFrameLocks noGrp="1"/>
          </p:cNvGraphicFramePr>
          <p:nvPr>
            <p:extLst>
              <p:ext uri="{D42A27DB-BD31-4B8C-83A1-F6EECF244321}">
                <p14:modId xmlns:p14="http://schemas.microsoft.com/office/powerpoint/2010/main" val="1701165043"/>
              </p:ext>
            </p:extLst>
          </p:nvPr>
        </p:nvGraphicFramePr>
        <p:xfrm>
          <a:off x="641230" y="10360867"/>
          <a:ext cx="5562937" cy="502920"/>
        </p:xfrm>
        <a:graphic>
          <a:graphicData uri="http://schemas.openxmlformats.org/drawingml/2006/table">
            <a:tbl>
              <a:tblPr firstRow="1" bandRow="1">
                <a:tableStyleId>{5C22544A-7EE6-4342-B048-85BDC9FD1C3A}</a:tableStyleId>
              </a:tblPr>
              <a:tblGrid>
                <a:gridCol w="5562937">
                  <a:extLst>
                    <a:ext uri="{9D8B030D-6E8A-4147-A177-3AD203B41FA5}">
                      <a16:colId xmlns:a16="http://schemas.microsoft.com/office/drawing/2014/main" val="298191804"/>
                    </a:ext>
                  </a:extLst>
                </a:gridCol>
              </a:tblGrid>
              <a:tr h="0">
                <a:tc>
                  <a:txBody>
                    <a:bodyPr/>
                    <a:lstStyle/>
                    <a:p>
                      <a:pPr algn="ctr"/>
                      <a:r>
                        <a:rPr lang="en-US" dirty="0">
                          <a:solidFill>
                            <a:schemeClr val="tx1"/>
                          </a:solidFill>
                        </a:rPr>
                        <a:t>HAVE A GROWTH MINDSET ABOUT MATH</a:t>
                      </a:r>
                    </a:p>
                    <a:p>
                      <a:pPr algn="ctr"/>
                      <a:r>
                        <a:rPr lang="en-US" dirty="0">
                          <a:solidFill>
                            <a:schemeClr val="tx1"/>
                          </a:solidFill>
                        </a:rPr>
                        <a:t>LISTEN! ENGAGE! GENERATE! IMPROVE! THRIVE!</a:t>
                      </a:r>
                    </a:p>
                  </a:txBody>
                  <a:tcPr/>
                </a:tc>
                <a:extLst>
                  <a:ext uri="{0D108BD9-81ED-4DB2-BD59-A6C34878D82A}">
                    <a16:rowId xmlns:a16="http://schemas.microsoft.com/office/drawing/2014/main" val="220322619"/>
                  </a:ext>
                </a:extLst>
              </a:tr>
            </a:tbl>
          </a:graphicData>
        </a:graphic>
      </p:graphicFrame>
      <p:sp>
        <p:nvSpPr>
          <p:cNvPr id="26" name="TextBox 25">
            <a:extLst>
              <a:ext uri="{FF2B5EF4-FFF2-40B4-BE49-F238E27FC236}">
                <a16:creationId xmlns:a16="http://schemas.microsoft.com/office/drawing/2014/main" id="{63EABCA4-10E4-0AC2-5D8C-9477BABDCD28}"/>
              </a:ext>
            </a:extLst>
          </p:cNvPr>
          <p:cNvSpPr txBox="1"/>
          <p:nvPr/>
        </p:nvSpPr>
        <p:spPr>
          <a:xfrm>
            <a:off x="735674" y="10881727"/>
            <a:ext cx="5461327" cy="938719"/>
          </a:xfrm>
          <a:prstGeom prst="rect">
            <a:avLst/>
          </a:prstGeom>
          <a:noFill/>
        </p:spPr>
        <p:txBody>
          <a:bodyPr wrap="square" rtlCol="0">
            <a:spAutoFit/>
          </a:bodyPr>
          <a:lstStyle/>
          <a:p>
            <a:pPr algn="ctr"/>
            <a:r>
              <a:rPr lang="en-US" sz="1100" dirty="0">
                <a:latin typeface="Times New Roman" panose="02020603050405020304" pitchFamily="18" charset="0"/>
                <a:cs typeface="Times New Roman" panose="02020603050405020304" pitchFamily="18" charset="0"/>
              </a:rPr>
              <a:t>I have read the above information with my child, and we are aware and understand </a:t>
            </a:r>
          </a:p>
          <a:p>
            <a:pPr algn="ctr"/>
            <a:r>
              <a:rPr lang="en-US" sz="1100" dirty="0">
                <a:latin typeface="Times New Roman" panose="02020603050405020304" pitchFamily="18" charset="0"/>
                <a:cs typeface="Times New Roman" panose="02020603050405020304" pitchFamily="18" charset="0"/>
              </a:rPr>
              <a:t>Mr. Moss’s policies and expectations.</a:t>
            </a:r>
          </a:p>
          <a:p>
            <a:pPr algn="ctr"/>
            <a:endParaRPr lang="en-US" sz="1100" dirty="0">
              <a:latin typeface="Times New Roman" panose="02020603050405020304" pitchFamily="18" charset="0"/>
              <a:cs typeface="Times New Roman" panose="02020603050405020304" pitchFamily="18" charset="0"/>
            </a:endParaRPr>
          </a:p>
          <a:p>
            <a:pPr algn="ctr"/>
            <a:r>
              <a:rPr lang="en-US" sz="1100" dirty="0">
                <a:latin typeface="Times New Roman" panose="02020603050405020304" pitchFamily="18" charset="0"/>
                <a:cs typeface="Times New Roman" panose="02020603050405020304" pitchFamily="18" charset="0"/>
              </a:rPr>
              <a:t>Parent Signature: ___________________________________ Date: ____________</a:t>
            </a:r>
          </a:p>
          <a:p>
            <a:pPr algn="ctr"/>
            <a:r>
              <a:rPr lang="en-US" sz="1100" dirty="0">
                <a:latin typeface="Times New Roman" panose="02020603050405020304" pitchFamily="18" charset="0"/>
                <a:cs typeface="Times New Roman" panose="02020603050405020304" pitchFamily="18" charset="0"/>
              </a:rPr>
              <a:t>Student Signature: _____________________________________ Date: _____________</a:t>
            </a:r>
          </a:p>
        </p:txBody>
      </p:sp>
    </p:spTree>
    <p:extLst>
      <p:ext uri="{BB962C8B-B14F-4D97-AF65-F5344CB8AC3E}">
        <p14:creationId xmlns:p14="http://schemas.microsoft.com/office/powerpoint/2010/main" val="332528801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 2013 - 2022</Template>
  <TotalTime>471</TotalTime>
  <Words>1316</Words>
  <Application>Microsoft Office PowerPoint</Application>
  <PresentationFormat>Widescreen</PresentationFormat>
  <Paragraphs>94</Paragraphs>
  <Slides>2</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vt:i4>
      </vt:variant>
    </vt:vector>
  </HeadingPairs>
  <TitlesOfParts>
    <vt:vector size="10" baseType="lpstr">
      <vt:lpstr>Algerian</vt:lpstr>
      <vt:lpstr>Arial</vt:lpstr>
      <vt:lpstr>Baguet Script</vt:lpstr>
      <vt:lpstr>Calibri</vt:lpstr>
      <vt:lpstr>Calibri Light</vt:lpstr>
      <vt:lpstr>Times New Roman</vt:lpstr>
      <vt:lpstr>Wingdings</vt:lpstr>
      <vt:lpstr>Office Theme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Moss, Jabal</dc:creator>
  <cp:lastModifiedBy>Moss, Jabal</cp:lastModifiedBy>
  <cp:revision>52</cp:revision>
  <dcterms:created xsi:type="dcterms:W3CDTF">2023-07-02T22:38:58Z</dcterms:created>
  <dcterms:modified xsi:type="dcterms:W3CDTF">2023-08-03T02:23:32Z</dcterms:modified>
</cp:coreProperties>
</file>